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6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63" r:id="rId4"/>
    <p:sldId id="260" r:id="rId5"/>
    <p:sldId id="258" r:id="rId6"/>
    <p:sldId id="264" r:id="rId7"/>
    <p:sldId id="265" r:id="rId8"/>
    <p:sldId id="267" r:id="rId9"/>
    <p:sldId id="268" r:id="rId10"/>
    <p:sldId id="269" r:id="rId11"/>
    <p:sldId id="270" r:id="rId12"/>
    <p:sldId id="266" r:id="rId13"/>
    <p:sldId id="261" r:id="rId14"/>
    <p:sldId id="272" r:id="rId15"/>
    <p:sldId id="273" r:id="rId16"/>
    <p:sldId id="274" r:id="rId17"/>
    <p:sldId id="275" r:id="rId18"/>
    <p:sldId id="278" r:id="rId19"/>
    <p:sldId id="276" r:id="rId20"/>
    <p:sldId id="277" r:id="rId21"/>
    <p:sldId id="279" r:id="rId22"/>
    <p:sldId id="280" r:id="rId23"/>
    <p:sldId id="281" r:id="rId24"/>
    <p:sldId id="282" r:id="rId25"/>
    <p:sldId id="283" r:id="rId26"/>
    <p:sldId id="262" r:id="rId27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0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889" autoAdjust="0"/>
    <p:restoredTop sz="94651"/>
  </p:normalViewPr>
  <p:slideViewPr>
    <p:cSldViewPr snapToGrid="0" snapToObjects="1" showGuides="1">
      <p:cViewPr varScale="1">
        <p:scale>
          <a:sx n="87" d="100"/>
          <a:sy n="87" d="100"/>
        </p:scale>
        <p:origin x="102" y="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56" d="100"/>
          <a:sy n="156" d="100"/>
        </p:scale>
        <p:origin x="541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2398E1-C99F-B940-AA2A-81EFFACD43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1D06C-D5DE-814D-931E-02A0CE659BAA}" type="datetimeFigureOut">
              <a:rPr lang="fi-FI" smtClean="0"/>
              <a:t>15.4.2020</a:t>
            </a:fld>
            <a:endParaRPr lang="fi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F1C63F-BE00-6D49-B7F3-B253A7D51A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71539-0194-5C43-B2F5-2C601016B9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E09C7D-6C28-B047-9D84-D52122B215C7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771555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9BFB5-475C-5B44-BA4D-42DE8089864D}" type="datetimeFigureOut">
              <a:rPr lang="fi-FI" smtClean="0"/>
              <a:t>15.4.2020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97949-CA96-A34A-920F-344DC55B3479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78629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3C2D7C5-BAA1-494C-BE2F-60768015A904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2981861"/>
            <a:ext cx="11090275" cy="12188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589" y="4435973"/>
            <a:ext cx="11083550" cy="69198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6CDC2F4-4C37-914D-AA6A-3477240E0EA4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29843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 userDrawn="1">
          <p15:clr>
            <a:srgbClr val="FBAE40"/>
          </p15:clr>
        </p15:guide>
        <p15:guide id="2" pos="75" userDrawn="1">
          <p15:clr>
            <a:srgbClr val="FBAE40"/>
          </p15:clr>
        </p15:guide>
        <p15:guide id="3" pos="7605" userDrawn="1">
          <p15:clr>
            <a:srgbClr val="FBAE40"/>
          </p15:clr>
        </p15:guide>
        <p15:guide id="4" orient="horz" pos="42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A0A3E7-0BAA-0B43-854C-CC49C01E6CBB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23" y="914401"/>
            <a:ext cx="10643351" cy="642938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8731F4D-C2C7-F342-896A-A6F90534F7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67A96A-697A-7645-9C3F-BE3DE1C180FD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604C93C-0672-CC4B-ABF6-77A8F870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9EAFFC-BAA7-D54B-92A1-9530FEBB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48484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541985-711A-5642-8D54-53A284782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C4DBA2A1-A73D-7145-9283-D26B1D281F80}" type="datetime1">
              <a:rPr lang="fi-FI" smtClean="0"/>
              <a:t>15.4.2020</a:t>
            </a:fld>
            <a:endParaRPr lang="fi-FI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A8EDF7A-5565-7949-8862-D252962FD9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010E7045-D95E-B24E-8CAA-A5A5790ED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329176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99A30-D9CF-F04F-AD6E-EFD6A331FF13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F450F5-6328-AA43-BA6D-1464EDF51DFC}" type="datetime1">
              <a:rPr lang="fi-FI" smtClean="0"/>
              <a:t>15.4.2020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57586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/>
          <a:p>
            <a:fld id="{CDC8994D-33BE-6F4B-918B-78B2D731EB1C}" type="slidenum">
              <a:rPr lang="fi-FI" smtClean="0"/>
              <a:t>‹#›</a:t>
            </a:fld>
            <a:endParaRPr lang="fi-FI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DFC3055-2971-1542-B8CA-B922241C949C}"/>
              </a:ext>
            </a:extLst>
          </p:cNvPr>
          <p:cNvSpPr txBox="1">
            <a:spLocks/>
          </p:cNvSpPr>
          <p:nvPr userDrawn="1"/>
        </p:nvSpPr>
        <p:spPr>
          <a:xfrm>
            <a:off x="10869035" y="6506631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defPPr>
              <a:defRPr lang="fi-FI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267F747-DFA8-8B4A-8A0D-75CA3C7401B5}" type="datetime1">
              <a:rPr lang="fi-FI" smtClean="0"/>
              <a:pPr/>
              <a:t>15.4.2020</a:t>
            </a:fld>
            <a:endParaRPr lang="fi-FI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737735C-1BFC-5948-A4B6-6B9D9DF1DAD9}"/>
              </a:ext>
            </a:extLst>
          </p:cNvPr>
          <p:cNvSpPr txBox="1">
            <a:spLocks/>
          </p:cNvSpPr>
          <p:nvPr userDrawn="1"/>
        </p:nvSpPr>
        <p:spPr>
          <a:xfrm>
            <a:off x="430580" y="6506631"/>
            <a:ext cx="6779559" cy="251947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fi-FI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i-FI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F7653FD-E6C9-A14E-964E-7ABFADE269FD}"/>
              </a:ext>
            </a:extLst>
          </p:cNvPr>
          <p:cNvSpPr txBox="1">
            <a:spLocks/>
          </p:cNvSpPr>
          <p:nvPr userDrawn="1"/>
        </p:nvSpPr>
        <p:spPr>
          <a:xfrm>
            <a:off x="11456892" y="6525307"/>
            <a:ext cx="616043" cy="233271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defPPr>
              <a:defRPr lang="fi-FI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306465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9199A30-D9CF-F04F-AD6E-EFD6A331FF13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F9CDABF-10C1-ED4C-8926-5A60CF98A1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6997B128-5474-0E44-9A0C-E64C8CF6ECAF}" type="datetime1">
              <a:rPr lang="fi-FI" smtClean="0"/>
              <a:t>15.4.2020</a:t>
            </a:fld>
            <a:endParaRPr lang="fi-FI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A7FF3CD-4543-9547-B6E5-0D7E7B133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23E7BE16-4E0D-D244-A819-C95F1E65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62863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24" y="908050"/>
            <a:ext cx="3932237" cy="11493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2964" y="908050"/>
            <a:ext cx="7092900" cy="496093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24" y="2172614"/>
            <a:ext cx="3932237" cy="36963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F0F6797-95AA-C548-A1C6-342380DA1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22A76DF2-097E-3F4D-8702-56E245AA54EE}" type="datetime1">
              <a:rPr lang="fi-FI" smtClean="0"/>
              <a:t>15.4.2020</a:t>
            </a:fld>
            <a:endParaRPr lang="fi-FI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4B7D458-5304-6244-A64E-AE8E70068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73F6170-4D62-CF4D-BEEA-A85DA6A8E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20778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7224A15-3886-3E4F-BB6A-66A561A1B557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491" y="908050"/>
            <a:ext cx="3932237" cy="114935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1431" y="908050"/>
            <a:ext cx="7084433" cy="4960938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7491" y="2172614"/>
            <a:ext cx="3932237" cy="3696374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6465559D-BD8D-1440-85B0-242DD4CC1C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46D7E1C-1F8E-5F4B-B17D-E3BA61C07A07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6474E71-B556-164C-9CFC-ACB6941D7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7748BEA-E42A-C248-93D5-C257CFF0E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143261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2" y="899770"/>
            <a:ext cx="10515600" cy="660103"/>
          </a:xfrm>
          <a:prstGeom prst="rect">
            <a:avLst/>
          </a:prstGeo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1524" y="1707297"/>
            <a:ext cx="10515600" cy="4351338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75C61BD-B913-424C-BAF6-7ED6A5C922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8CE7ADC5-186D-B847-90A9-029D76F235E0}" type="datetime1">
              <a:rPr lang="fi-FI" smtClean="0"/>
              <a:t>15.4.2020</a:t>
            </a:fld>
            <a:endParaRPr lang="fi-FI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046EC0E-4BC0-D34E-A81F-AF9AABD61F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6C0FE9B5-3EF6-6A47-A2D2-150CF1764E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7832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C0081C8-7B10-ED45-A712-8D46B83E3B55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57" y="899770"/>
            <a:ext cx="10515600" cy="66010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1524" y="1707297"/>
            <a:ext cx="10515600" cy="4351338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3FD3F264-DFB3-D64C-8D1E-3CDFB16B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2936F42-90E4-3C44-966D-BD9E9C1C8EE6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C92EB89-20B9-E045-BAC6-EC15AE112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CD8D844-94D4-9A43-B386-6F7FAF90E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997494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08049"/>
            <a:ext cx="2628900" cy="5268914"/>
          </a:xfrm>
          <a:prstGeom prst="rect">
            <a:avLst/>
          </a:prstGeom>
        </p:spPr>
        <p:txBody>
          <a:bodyPr vert="eaVert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08049"/>
            <a:ext cx="7734300" cy="5268913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AA7DBB5-6F20-944B-B3A8-973E73D6C1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4DB87DB7-CE45-1E45-88F3-E7C9A0026C62}" type="datetime1">
              <a:rPr lang="fi-FI" smtClean="0"/>
              <a:t>15.4.2020</a:t>
            </a:fld>
            <a:endParaRPr lang="fi-FI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04C0F4E-FF50-5D4B-9403-96D93F2FC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00B34F58-BF4C-0B4B-A00D-7992B96D94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161051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CA38C4D-6461-BB4E-B955-E852C36774E9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908049"/>
            <a:ext cx="2628900" cy="5268914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908049"/>
            <a:ext cx="7734300" cy="5268913"/>
          </a:xfrm>
        </p:spPr>
        <p:txBody>
          <a:bodyPr vert="eaVer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93CDB71-7CA6-F747-8501-7B573064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4EA3A2A-139F-B846-8ED5-A7E155386451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A21132E8-AF64-044C-A2AF-80B01112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5568879-A7F5-8644-9577-13279986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10766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863" y="2981861"/>
            <a:ext cx="11090275" cy="121889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7589" y="4435973"/>
            <a:ext cx="11083550" cy="69198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7030A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DD67B97-28FB-F146-ADE6-40F32088E6C7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B2D621D0-61E7-E946-BBC9-24D91EEA5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814634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29" y="908050"/>
            <a:ext cx="3932237" cy="11493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22800" y="914275"/>
            <a:ext cx="7018337" cy="495471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29" y="2223820"/>
            <a:ext cx="3932237" cy="364516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332615B-9C6F-9C48-8133-54E33A3018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DE144F32-334E-3841-AE45-E864C96A597C}" type="datetime1">
              <a:rPr lang="fi-FI" smtClean="0"/>
              <a:t>15.4.2020</a:t>
            </a:fld>
            <a:endParaRPr lang="fi-FI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F0294E8-0924-0F48-9AB9-0265A02BAC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91F4BDC-D6FE-7044-B913-42D67BEB06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6199899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B49F29D-CB9F-4243-AA55-2AE87AA6572E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025" y="908050"/>
            <a:ext cx="3932237" cy="114935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614333" y="914275"/>
            <a:ext cx="7021530" cy="4954712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25" y="2223820"/>
            <a:ext cx="3932237" cy="3645167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F548A60-7B45-4240-AAE2-A7097FAF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E6B07DA-34D7-8541-A33E-9ECAF2319D3E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4055E47-1F6A-8E4A-A224-C679EE07E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A4B4816-6175-8F44-AF70-D4461F769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6301591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3679" y="1143245"/>
            <a:ext cx="4853934" cy="314967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8267" y="1312457"/>
            <a:ext cx="5040000" cy="4890689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2BFBAD7-9DE8-5841-8C51-3671020F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905A019C-7A9D-774C-87B4-E5102718FA7A}" type="datetime1">
              <a:rPr lang="fi-FI" smtClean="0"/>
              <a:t>15.4.2020</a:t>
            </a:fld>
            <a:endParaRPr lang="fi-FI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7CAA8FA-65CC-EA46-8F72-ABB739A48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CB99289-EBC0-7D47-8A3E-D36C8F7D39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489717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9B4DE-33B9-0041-8077-678234364330}"/>
              </a:ext>
            </a:extLst>
          </p:cNvPr>
          <p:cNvSpPr/>
          <p:nvPr userDrawn="1"/>
        </p:nvSpPr>
        <p:spPr>
          <a:xfrm>
            <a:off x="285293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9144" y="1129720"/>
            <a:ext cx="4853934" cy="3149671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place for a longer text that goes on for three or more lines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B8C4556-08AF-304E-8426-06F9F8EFF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804" y="1320928"/>
            <a:ext cx="5040000" cy="48906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E088109-CED1-9C45-8AB3-CFD048112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41DAA9-0A34-5A45-BC23-74BB41242FF8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44C575C-E0CB-A54F-90DD-A4615A36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90817EB-C350-FF49-86EA-F060C2F4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034752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caption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7201" y="908050"/>
            <a:ext cx="6103938" cy="5281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0708" y="792399"/>
            <a:ext cx="4957631" cy="1909269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place for a longer text with big font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8363" y="2960016"/>
            <a:ext cx="4849977" cy="3229795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0B39789-0177-514E-88F2-E38BDE5C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CB4BB15E-6165-464A-932B-E78C568220F3}" type="datetime1">
              <a:rPr lang="fi-FI" smtClean="0"/>
              <a:t>15.4.2020</a:t>
            </a:fld>
            <a:endParaRPr lang="fi-FI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C22BF53-0C99-A340-90F3-CF41AE1B49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055FEA14-7FC0-214D-B4B5-901405D05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063292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caption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9B4DE-33B9-0041-8077-678234364330}"/>
              </a:ext>
            </a:extLst>
          </p:cNvPr>
          <p:cNvSpPr/>
          <p:nvPr userDrawn="1"/>
        </p:nvSpPr>
        <p:spPr>
          <a:xfrm>
            <a:off x="285293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3E05CB-C7A1-A342-B41E-5EE8CD4216A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6893" y="2960016"/>
            <a:ext cx="4857292" cy="322248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28733" y="908050"/>
            <a:ext cx="6112405" cy="5273294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28665" y="775657"/>
            <a:ext cx="4955519" cy="1909269"/>
          </a:xfrm>
          <a:prstGeom prst="rect">
            <a:avLst/>
          </a:prstGeo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This is a place for a longer text with big font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287D1E3-FAA8-DA42-AF8B-183435AD55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0F2E0B7-A3D9-C046-AE33-BAEFFAFD43FE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6F9C823-F2A6-A74D-AEC6-BC32A372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124744FC-0DB0-E748-B73E-E10332A64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25868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43" y="908050"/>
            <a:ext cx="10506697" cy="649288"/>
          </a:xfrm>
          <a:prstGeom prst="rect">
            <a:avLst/>
          </a:prstGeom>
        </p:spPr>
        <p:txBody>
          <a:bodyPr anchor="b" anchorCtr="0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077" y="1931988"/>
            <a:ext cx="2502487" cy="1523637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9077" y="3455625"/>
            <a:ext cx="2502487" cy="2633662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558BD131-E1E6-6B4A-8A43-7499BB4F44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03849" y="1931988"/>
            <a:ext cx="2502487" cy="1523637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97DB071B-9088-9940-8EEF-A7349739FAA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203849" y="3455625"/>
            <a:ext cx="2502487" cy="2633662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9" name="Picture Placeholder 6">
            <a:extLst>
              <a:ext uri="{FF2B5EF4-FFF2-40B4-BE49-F238E27FC236}">
                <a16:creationId xmlns:a16="http://schemas.microsoft.com/office/drawing/2014/main" id="{D91EB564-08EC-084A-85ED-67955978534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866181" y="1931988"/>
            <a:ext cx="2502487" cy="1523637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5E66258-07E1-E642-A305-89957CDCCF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6181" y="3455625"/>
            <a:ext cx="2502487" cy="2633662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21" name="Picture Placeholder 6">
            <a:extLst>
              <a:ext uri="{FF2B5EF4-FFF2-40B4-BE49-F238E27FC236}">
                <a16:creationId xmlns:a16="http://schemas.microsoft.com/office/drawing/2014/main" id="{DDAC2486-1BBC-E148-8A6A-A96E0924C82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28513" y="1933860"/>
            <a:ext cx="2502487" cy="1523637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1A3268F3-BC79-314A-9049-89ABFE4885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8513" y="3457497"/>
            <a:ext cx="2502487" cy="2633662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1C9CF941-81E8-B942-B878-0BDED6BC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38A12504-12F3-EE41-B336-4C2FA678B47F}" type="datetime1">
              <a:rPr lang="fi-FI" smtClean="0"/>
              <a:t>15.4.2020</a:t>
            </a:fld>
            <a:endParaRPr lang="fi-FI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3E3FD92-8269-D546-B4DB-51B4B321B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6DBD502F-9618-B44A-9413-5CE00B5D0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0603573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83AB547-0C6F-394C-8BEF-5A6F3FBAF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43" y="908050"/>
            <a:ext cx="10506697" cy="649288"/>
          </a:xfrm>
          <a:prstGeom prst="rect">
            <a:avLst/>
          </a:prstGeom>
        </p:spPr>
        <p:txBody>
          <a:bodyPr anchor="b" anchorCtr="0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779FD3A-6E17-1D47-8E91-0B127B4332F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9078" y="1931988"/>
            <a:ext cx="3231889" cy="1593882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8C0298E-F14A-6845-92C8-38BD03C6832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9078" y="3455625"/>
            <a:ext cx="3231889" cy="2755084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1C9CF941-81E8-B942-B878-0BDED6BCD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7917FE57-43AD-D348-8C61-B9C176E66173}" type="datetime1">
              <a:rPr lang="fi-FI" smtClean="0"/>
              <a:t>15.4.2020</a:t>
            </a:fld>
            <a:endParaRPr lang="fi-FI"/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3E3FD92-8269-D546-B4DB-51B4B321B6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28" name="Picture Placeholder 6">
            <a:extLst>
              <a:ext uri="{FF2B5EF4-FFF2-40B4-BE49-F238E27FC236}">
                <a16:creationId xmlns:a16="http://schemas.microsoft.com/office/drawing/2014/main" id="{5111911C-6CB3-AD44-A987-239427CE40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969788" y="1931988"/>
            <a:ext cx="3231889" cy="1593882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29" name="Text Placeholder 15">
            <a:extLst>
              <a:ext uri="{FF2B5EF4-FFF2-40B4-BE49-F238E27FC236}">
                <a16:creationId xmlns:a16="http://schemas.microsoft.com/office/drawing/2014/main" id="{4B81E064-8551-694A-8FD5-C523BEB10D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69788" y="3455625"/>
            <a:ext cx="3231889" cy="2755084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30" name="Picture Placeholder 6">
            <a:extLst>
              <a:ext uri="{FF2B5EF4-FFF2-40B4-BE49-F238E27FC236}">
                <a16:creationId xmlns:a16="http://schemas.microsoft.com/office/drawing/2014/main" id="{E37D0D04-EE41-5F42-BA3B-67ED3166C67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410498" y="1931988"/>
            <a:ext cx="3231889" cy="1593882"/>
          </a:xfrm>
        </p:spPr>
        <p:txBody>
          <a:bodyPr/>
          <a:lstStyle/>
          <a:p>
            <a:r>
              <a:rPr lang="fi-FI"/>
              <a:t>Lisää kuva napsauttamalla kuvaketta</a:t>
            </a:r>
            <a:endParaRPr lang="fi-FI" dirty="0"/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C7609D31-2B9E-9841-9A07-1A4FC70457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410498" y="3455625"/>
            <a:ext cx="3231889" cy="2755084"/>
          </a:xfrm>
          <a:solidFill>
            <a:schemeClr val="accent4">
              <a:lumMod val="20000"/>
              <a:lumOff val="80000"/>
            </a:schemeClr>
          </a:solidFill>
        </p:spPr>
        <p:txBody>
          <a:bodyPr lIns="144000" tIns="216000" rIns="144000" bIns="216000">
            <a:normAutofit/>
          </a:bodyPr>
          <a:lstStyle>
            <a:lvl1pPr marL="0" indent="0">
              <a:lnSpc>
                <a:spcPct val="100000"/>
              </a:lnSpc>
              <a:buNone/>
              <a:defRPr sz="1400"/>
            </a:lvl1pPr>
            <a:lvl2pPr marL="314325" indent="0">
              <a:lnSpc>
                <a:spcPct val="100000"/>
              </a:lnSpc>
              <a:buNone/>
              <a:defRPr sz="1400"/>
            </a:lvl2pPr>
            <a:lvl3pPr marL="671513" indent="0">
              <a:lnSpc>
                <a:spcPct val="100000"/>
              </a:lnSpc>
              <a:buNone/>
              <a:defRPr sz="1400"/>
            </a:lvl3pPr>
            <a:lvl4pPr marL="1027112" indent="0">
              <a:lnSpc>
                <a:spcPct val="100000"/>
              </a:lnSpc>
              <a:buNone/>
              <a:defRPr sz="1400"/>
            </a:lvl4pPr>
            <a:lvl5pPr marL="1336675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B0E4E790-0341-3348-AD80-817F03A2B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240063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2BFBAD7-9DE8-5841-8C51-3671020F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E698C35F-59B7-7F43-BB9A-0B138FA6A090}" type="datetime1">
              <a:rPr lang="fi-FI" smtClean="0"/>
              <a:t>15.4.2020</a:t>
            </a:fld>
            <a:endParaRPr lang="fi-FI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7CAA8FA-65CC-EA46-8F72-ABB739A48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280F2D48-B5A1-2748-AC6F-668E3192A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95A594-3BD2-D54E-93FD-6F7FCA50C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339" y="2835805"/>
            <a:ext cx="10660250" cy="1820862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“Insert </a:t>
            </a:r>
            <a:br>
              <a:rPr lang="en-US" dirty="0"/>
            </a:br>
            <a:r>
              <a:rPr lang="en-US" dirty="0"/>
              <a:t>text here.”</a:t>
            </a:r>
          </a:p>
        </p:txBody>
      </p:sp>
      <p:sp>
        <p:nvSpPr>
          <p:cNvPr id="13" name="Tekstin paikkamerkki 2"/>
          <p:cNvSpPr>
            <a:spLocks noGrp="1"/>
          </p:cNvSpPr>
          <p:nvPr>
            <p:ph type="body" sz="quarter" idx="11" hasCustomPrompt="1"/>
          </p:nvPr>
        </p:nvSpPr>
        <p:spPr>
          <a:xfrm>
            <a:off x="668338" y="4784725"/>
            <a:ext cx="10660062" cy="331788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800">
                <a:solidFill>
                  <a:schemeClr val="accent4">
                    <a:lumMod val="75000"/>
                  </a:schemeClr>
                </a:solidFill>
              </a:defRPr>
            </a:lvl1pPr>
            <a:lvl2pPr marL="314325" indent="0" algn="r">
              <a:buFontTx/>
              <a:buNone/>
              <a:defRPr/>
            </a:lvl2pPr>
            <a:lvl3pPr marL="671513" indent="0" algn="r">
              <a:buFontTx/>
              <a:buNone/>
              <a:defRPr/>
            </a:lvl3pPr>
            <a:lvl4pPr marL="1027112" indent="0" algn="r">
              <a:buFontTx/>
              <a:buNone/>
              <a:defRPr/>
            </a:lvl4pPr>
            <a:lvl5pPr marL="1336675" indent="0" algn="r">
              <a:buFontTx/>
              <a:buNone/>
              <a:defRPr/>
            </a:lvl5pPr>
          </a:lstStyle>
          <a:p>
            <a:pPr lvl="0"/>
            <a:r>
              <a:rPr lang="fi-FI" dirty="0"/>
              <a:t>– </a:t>
            </a:r>
            <a:r>
              <a:rPr lang="fi-FI" dirty="0" err="1"/>
              <a:t>Firstname</a:t>
            </a:r>
            <a:r>
              <a:rPr lang="fi-FI" dirty="0"/>
              <a:t> </a:t>
            </a:r>
            <a:r>
              <a:rPr lang="fi-FI" dirty="0" err="1"/>
              <a:t>Lastname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5004937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363967-A49D-DF42-A667-DCBD5D9E4B3A}"/>
              </a:ext>
            </a:extLst>
          </p:cNvPr>
          <p:cNvSpPr/>
          <p:nvPr userDrawn="1"/>
        </p:nvSpPr>
        <p:spPr>
          <a:xfrm>
            <a:off x="285293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2BFBAD7-9DE8-5841-8C51-3671020F05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D5D1EE4-47F3-A248-8845-861147EFCDDD}" type="datetime1">
              <a:rPr lang="fi-FI" smtClean="0"/>
              <a:t>15.4.2020</a:t>
            </a:fld>
            <a:endParaRPr lang="fi-FI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A00247E-7C11-F94D-B1CB-5B7FD1C1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118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7CAA8FA-65CC-EA46-8F72-ABB739A48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266" y="2683405"/>
            <a:ext cx="10660250" cy="1820862"/>
          </a:xfrm>
          <a:prstGeom prst="rect">
            <a:avLst/>
          </a:prstGeom>
        </p:spPr>
        <p:txBody>
          <a:bodyPr>
            <a:noAutofit/>
          </a:bodyPr>
          <a:lstStyle>
            <a:lvl1pPr algn="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“Insert </a:t>
            </a:r>
            <a:br>
              <a:rPr lang="en-US" dirty="0"/>
            </a:br>
            <a:r>
              <a:rPr lang="en-US" dirty="0"/>
              <a:t>text here.”</a:t>
            </a:r>
          </a:p>
        </p:txBody>
      </p:sp>
      <p:sp>
        <p:nvSpPr>
          <p:cNvPr id="12" name="Tekstin paikkamerkki 13"/>
          <p:cNvSpPr>
            <a:spLocks noGrp="1"/>
          </p:cNvSpPr>
          <p:nvPr>
            <p:ph type="body" sz="quarter" idx="12" hasCustomPrompt="1"/>
          </p:nvPr>
        </p:nvSpPr>
        <p:spPr>
          <a:xfrm>
            <a:off x="802266" y="4606387"/>
            <a:ext cx="10644349" cy="332364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800">
                <a:solidFill>
                  <a:schemeClr val="bg1"/>
                </a:solidFill>
              </a:defRPr>
            </a:lvl1pPr>
            <a:lvl2pPr marL="314325" indent="0">
              <a:buFontTx/>
              <a:buNone/>
              <a:defRPr>
                <a:solidFill>
                  <a:schemeClr val="bg1"/>
                </a:solidFill>
              </a:defRPr>
            </a:lvl2pPr>
            <a:lvl3pPr marL="671513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7112" indent="0">
              <a:buFontTx/>
              <a:buNone/>
              <a:defRPr>
                <a:solidFill>
                  <a:schemeClr val="bg1"/>
                </a:solidFill>
              </a:defRPr>
            </a:lvl4pPr>
            <a:lvl5pPr marL="1336675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algn="r"/>
            <a:r>
              <a:rPr lang="fi-FI" dirty="0">
                <a:solidFill>
                  <a:schemeClr val="bg1"/>
                </a:solidFill>
              </a:rPr>
              <a:t>– </a:t>
            </a:r>
            <a:r>
              <a:rPr lang="fi-FI" dirty="0" err="1">
                <a:solidFill>
                  <a:schemeClr val="bg1"/>
                </a:solidFill>
              </a:rPr>
              <a:t>Firstname</a:t>
            </a:r>
            <a:r>
              <a:rPr lang="fi-FI" dirty="0">
                <a:solidFill>
                  <a:schemeClr val="bg1"/>
                </a:solidFill>
              </a:rPr>
              <a:t> </a:t>
            </a:r>
            <a:r>
              <a:rPr lang="fi-FI" dirty="0" err="1">
                <a:solidFill>
                  <a:schemeClr val="bg1"/>
                </a:solidFill>
              </a:rPr>
              <a:t>Lastname</a:t>
            </a:r>
            <a:endParaRPr lang="fi-FI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31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  <a:prstGeom prst="rect">
            <a:avLst/>
          </a:prstGeo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9ED2A-2745-CC4D-AECC-92A3EE49E840}" type="datetime1">
              <a:rPr lang="fi-FI" smtClean="0"/>
              <a:t>15.4.2020</a:t>
            </a:fld>
            <a:endParaRPr lang="fi-FI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CD89AA-C7B0-4546-8848-6AFDC870C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3405FCAB-7A18-034B-9743-CFD67A11D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3835772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B2510EA-1654-E84D-A789-CFF2920E002A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B9B4DE-33B9-0041-8077-678234364330}"/>
              </a:ext>
            </a:extLst>
          </p:cNvPr>
          <p:cNvSpPr/>
          <p:nvPr userDrawn="1"/>
        </p:nvSpPr>
        <p:spPr>
          <a:xfrm>
            <a:off x="1093510" y="1569142"/>
            <a:ext cx="9690754" cy="40607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38100" dir="2700000" sx="74000" sy="74000" algn="t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33A1E0F-9E5E-9745-BEF2-2CE041671C6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663233" y="1883432"/>
            <a:ext cx="2401642" cy="3424232"/>
          </a:xfrm>
          <a:solidFill>
            <a:schemeClr val="accent4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DD4BC1B-C1D1-4F41-B9B7-335D450148A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2127" y="2020766"/>
            <a:ext cx="4974040" cy="365134"/>
          </a:xfrm>
        </p:spPr>
        <p:txBody>
          <a:bodyPr anchor="b" anchorCtr="0">
            <a:noAutofit/>
          </a:bodyPr>
          <a:lstStyle>
            <a:lvl1pPr marL="0" indent="0"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2938A8D-D773-5142-92B9-89D818060D6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02130" y="2385899"/>
            <a:ext cx="4974038" cy="227671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A126850-0A2D-214C-8173-B9D9A2BCD6CD}"/>
              </a:ext>
            </a:extLst>
          </p:cNvPr>
          <p:cNvCxnSpPr/>
          <p:nvPr userDrawn="1"/>
        </p:nvCxnSpPr>
        <p:spPr>
          <a:xfrm>
            <a:off x="4868747" y="2903605"/>
            <a:ext cx="0" cy="2319489"/>
          </a:xfrm>
          <a:prstGeom prst="line">
            <a:avLst/>
          </a:prstGeom>
          <a:ln w="31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9D0D4C-BB57-D348-99EE-61BD94E3A56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502127" y="2915308"/>
            <a:ext cx="3183740" cy="230778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282D1424-0632-DE42-8831-FEFEDCC9079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6294" y="2914199"/>
            <a:ext cx="3183740" cy="230889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/>
            </a:lvl1pPr>
            <a:lvl2pPr marL="314325" indent="0">
              <a:lnSpc>
                <a:spcPct val="100000"/>
              </a:lnSpc>
              <a:buNone/>
              <a:defRPr sz="1600"/>
            </a:lvl2pPr>
            <a:lvl3pPr marL="671513" indent="0">
              <a:lnSpc>
                <a:spcPct val="100000"/>
              </a:lnSpc>
              <a:buNone/>
              <a:defRPr sz="1600"/>
            </a:lvl3pPr>
            <a:lvl4pPr marL="1027112" indent="0">
              <a:lnSpc>
                <a:spcPct val="100000"/>
              </a:lnSpc>
              <a:buNone/>
              <a:defRPr sz="1600"/>
            </a:lvl4pPr>
            <a:lvl5pPr marL="1336675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936464DA-9EA2-5C40-B73F-205181B7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78F39DA6-CC3E-144A-BA96-9140F9F8A535}" type="datetime1">
              <a:rPr lang="fi-FI" smtClean="0"/>
              <a:t>15.4.2020</a:t>
            </a:fld>
            <a:endParaRPr lang="fi-FI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3987761C-73F5-9944-A85F-CA6BA17236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694382D2-A10E-5B4D-9C26-A901A6E276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7689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96305A-4729-C241-80A5-A3957FB9DF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923" y="628650"/>
            <a:ext cx="11892077" cy="622935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E1DD8D7-BC62-714D-8C04-60C029D801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B7C273-9257-B14B-BA5F-92BBC680985F}" type="datetime1">
              <a:rPr lang="fi-FI" smtClean="0"/>
              <a:t>15.4.2020</a:t>
            </a:fld>
            <a:endParaRPr lang="fi-FI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026783F-D43A-6D4C-BEFA-7DFFEE9E8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2118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95DFA96-13AD-F24F-83D3-51A2E9805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733392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3">
          <p15:clr>
            <a:srgbClr val="FBAE40"/>
          </p15:clr>
        </p15:guide>
        <p15:guide id="2" pos="75">
          <p15:clr>
            <a:srgbClr val="FBAE40"/>
          </p15:clr>
        </p15:guide>
        <p15:guide id="3" pos="7605">
          <p15:clr>
            <a:srgbClr val="FBAE40"/>
          </p15:clr>
        </p15:guide>
        <p15:guide id="4" orient="horz" pos="42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C2BCC84-F53F-524B-9DBE-6944834F9D94}"/>
              </a:ext>
            </a:extLst>
          </p:cNvPr>
          <p:cNvSpPr/>
          <p:nvPr userDrawn="1"/>
        </p:nvSpPr>
        <p:spPr>
          <a:xfrm>
            <a:off x="277978" y="636422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7EC66DB-71CF-4C46-8C9E-EF73348D8DFB}" type="datetime1">
              <a:rPr lang="fi-FI" smtClean="0"/>
              <a:t>15.4.2020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2118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CCD89AA-C7B0-4546-8848-6AFDC870CA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590921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388" y="908051"/>
            <a:ext cx="10655486" cy="649288"/>
          </a:xfrm>
          <a:prstGeom prst="rect">
            <a:avLst/>
          </a:prstGeom>
        </p:spPr>
        <p:txBody>
          <a:bodyPr anchor="b" anchorCtr="0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1526" y="1825625"/>
            <a:ext cx="5181600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399" y="1825625"/>
            <a:ext cx="5387465" cy="4351338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8E95653-E7CD-2A46-A046-9A8AACBD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689122E8-20D5-EC49-91CE-26A36637E9DA}" type="datetime1">
              <a:rPr lang="fi-FI" smtClean="0"/>
              <a:t>15.4.2020</a:t>
            </a:fld>
            <a:endParaRPr lang="fi-FI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295C54A-B3E8-6C46-BBDD-FC93CAEB7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5ECB8C9-6F71-8745-9B9D-ED3B992FA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499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351703-006A-624D-9F66-D3B3015E7B64}"/>
              </a:ext>
            </a:extLst>
          </p:cNvPr>
          <p:cNvSpPr/>
          <p:nvPr userDrawn="1"/>
        </p:nvSpPr>
        <p:spPr>
          <a:xfrm>
            <a:off x="277978" y="640094"/>
            <a:ext cx="11914022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527" y="908051"/>
            <a:ext cx="10643348" cy="649288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1528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392738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E7C9030-3752-8A4B-9741-E2F12361F0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3B88D65-D5AB-1244-883A-182EEAA78D06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8E19EC9-64A0-744B-9106-23A4D3F55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8743F89-9A57-4347-9B8D-6712A3AB3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75425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40" y="916517"/>
            <a:ext cx="10650635" cy="649288"/>
          </a:xfrm>
          <a:prstGeom prst="rect">
            <a:avLst/>
          </a:prstGeom>
        </p:spPr>
        <p:txBody>
          <a:bodyPr anchor="b" anchorCtr="0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3650" y="1700214"/>
            <a:ext cx="5157787" cy="804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3650" y="2647950"/>
            <a:ext cx="5157787" cy="3541713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81687" y="1700214"/>
            <a:ext cx="5183188" cy="8048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81687" y="2647950"/>
            <a:ext cx="5183188" cy="3541714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E5FB882-B6B3-F249-9973-534AD049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5236B0A6-8B21-0340-899D-93676A3D041D}" type="datetime1">
              <a:rPr lang="fi-FI" smtClean="0"/>
              <a:t>15.4.2020</a:t>
            </a:fld>
            <a:endParaRPr lang="fi-FI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78D9CD0-3716-934C-B5DD-61894BF3D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3" name="Footer Placeholder 10">
            <a:extLst>
              <a:ext uri="{FF2B5EF4-FFF2-40B4-BE49-F238E27FC236}">
                <a16:creationId xmlns:a16="http://schemas.microsoft.com/office/drawing/2014/main" id="{20D11757-AD21-8C44-BA47-2C7CCF6BD25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48849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3E6749-9CC7-194A-AAAA-3A076D722BA1}"/>
              </a:ext>
            </a:extLst>
          </p:cNvPr>
          <p:cNvSpPr/>
          <p:nvPr userDrawn="1"/>
        </p:nvSpPr>
        <p:spPr>
          <a:xfrm>
            <a:off x="277977" y="636422"/>
            <a:ext cx="12067633" cy="62215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41" y="916517"/>
            <a:ext cx="10642163" cy="649288"/>
          </a:xfrm>
          <a:prstGeom prst="rect">
            <a:avLst/>
          </a:prstGeom>
        </p:spPr>
        <p:txBody>
          <a:bodyPr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3648" y="1700214"/>
            <a:ext cx="5157787" cy="8048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3648" y="2647950"/>
            <a:ext cx="5157787" cy="35417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73216" y="1700214"/>
            <a:ext cx="5183188" cy="8048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73216" y="2647950"/>
            <a:ext cx="5183188" cy="3541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2047FC6-B3C6-E642-BDFA-E84EEF530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8364A57-4F8E-A14C-8E0B-C3D9EBC4FA23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D9B0E81-E9DC-D04E-B08D-9DD7D9B0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0582" y="6489700"/>
            <a:ext cx="6779559" cy="2519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1CD3757-9E47-764C-86DA-EBC9E8E6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56894" y="6508376"/>
            <a:ext cx="616043" cy="2332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23748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061" y="914401"/>
            <a:ext cx="10651813" cy="642938"/>
          </a:xfrm>
          <a:prstGeom prst="rect">
            <a:avLst/>
          </a:prstGeom>
        </p:spPr>
        <p:txBody>
          <a:bodyPr anchor="b" anchorCtr="0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653C74F-D40D-B54A-8E96-F2E76A97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69037" y="6489700"/>
            <a:ext cx="766827" cy="254172"/>
          </a:xfrm>
        </p:spPr>
        <p:txBody>
          <a:bodyPr/>
          <a:lstStyle/>
          <a:p>
            <a:fld id="{219A03F7-FAB2-A048-BB8C-0DFE2ADC605E}" type="datetime1">
              <a:rPr lang="fi-FI" smtClean="0"/>
              <a:t>15.4.2020</a:t>
            </a:fld>
            <a:endParaRPr lang="fi-FI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DB137D-3A6F-B945-B27B-BFADE8ADE6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7AB1BCD9-1FCC-E245-8D3F-5F3AD62FD8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43132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9991" y="170729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869037" y="6489700"/>
            <a:ext cx="766827" cy="254172"/>
          </a:xfrm>
          <a:prstGeom prst="rect">
            <a:avLst/>
          </a:prstGeom>
        </p:spPr>
        <p:txBody>
          <a:bodyPr vert="horz" lIns="0" tIns="45720" rIns="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fld id="{5B901959-42ED-B440-9188-6F55B1F16570}" type="datetime1">
              <a:rPr lang="fi-FI" smtClean="0"/>
              <a:t>15.4.2020</a:t>
            </a:fld>
            <a:endParaRPr lang="fi-FI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97005" y="6489700"/>
            <a:ext cx="375932" cy="254015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r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fi-FI" dirty="0"/>
              <a:t>|  </a:t>
            </a:r>
            <a:fld id="{CDC8994D-33BE-6F4B-918B-78B2D731EB1C}" type="slidenum">
              <a:rPr lang="fi-FI" smtClean="0"/>
              <a:pPr/>
              <a:t>‹#›</a:t>
            </a:fld>
            <a:endParaRPr lang="fi-FI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85E40AAE-D302-7647-9D31-6971CE88E7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1531" y="6489700"/>
            <a:ext cx="4114800" cy="25401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endParaRPr lang="fi-FI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03743BE5-29C0-A94B-962C-58F604640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27" y="911553"/>
            <a:ext cx="10521733" cy="64578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fi-FI"/>
              <a:t>Muokkaa perustyyl. napsautt.</a:t>
            </a:r>
            <a:endParaRPr lang="fi-FI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D8F17548-CD09-A745-82B0-43DA235BE420}"/>
              </a:ext>
            </a:extLst>
          </p:cNvPr>
          <p:cNvPicPr>
            <a:picLocks noChangeAspect="1"/>
          </p:cNvPicPr>
          <p:nvPr userDrawn="1"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" y="36000"/>
            <a:ext cx="192442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2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81" r:id="rId2"/>
    <p:sldLayoutId id="2147483770" r:id="rId3"/>
    <p:sldLayoutId id="2147483803" r:id="rId4"/>
    <p:sldLayoutId id="2147483772" r:id="rId5"/>
    <p:sldLayoutId id="2147483785" r:id="rId6"/>
    <p:sldLayoutId id="2147483773" r:id="rId7"/>
    <p:sldLayoutId id="2147483786" r:id="rId8"/>
    <p:sldLayoutId id="2147483774" r:id="rId9"/>
    <p:sldLayoutId id="2147483787" r:id="rId10"/>
    <p:sldLayoutId id="2147483775" r:id="rId11"/>
    <p:sldLayoutId id="2147483788" r:id="rId12"/>
    <p:sldLayoutId id="2147483798" r:id="rId13"/>
    <p:sldLayoutId id="2147483776" r:id="rId14"/>
    <p:sldLayoutId id="2147483789" r:id="rId15"/>
    <p:sldLayoutId id="2147483778" r:id="rId16"/>
    <p:sldLayoutId id="2147483795" r:id="rId17"/>
    <p:sldLayoutId id="2147483779" r:id="rId18"/>
    <p:sldLayoutId id="2147483796" r:id="rId19"/>
    <p:sldLayoutId id="2147483777" r:id="rId20"/>
    <p:sldLayoutId id="2147483790" r:id="rId21"/>
    <p:sldLayoutId id="2147483791" r:id="rId22"/>
    <p:sldLayoutId id="2147483780" r:id="rId23"/>
    <p:sldLayoutId id="2147483792" r:id="rId24"/>
    <p:sldLayoutId id="2147483782" r:id="rId25"/>
    <p:sldLayoutId id="2147483800" r:id="rId26"/>
    <p:sldLayoutId id="2147483804" r:id="rId27"/>
    <p:sldLayoutId id="2147483802" r:id="rId28"/>
    <p:sldLayoutId id="2147483805" r:id="rId29"/>
    <p:sldLayoutId id="2147483801" r:id="rId30"/>
    <p:sldLayoutId id="2147483783" r:id="rId3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tabLst/>
        <a:defRPr sz="20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488950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8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2pPr>
      <a:lvl3pPr marL="804863" indent="-1333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3pPr>
      <a:lvl4pPr marL="1155700" indent="-12858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4pPr>
      <a:lvl5pPr marL="1470025" indent="-1333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4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3" userDrawn="1">
          <p15:clr>
            <a:srgbClr val="F26B43"/>
          </p15:clr>
        </p15:guide>
        <p15:guide id="2" pos="7605" userDrawn="1">
          <p15:clr>
            <a:srgbClr val="F26B43"/>
          </p15:clr>
        </p15:guide>
        <p15:guide id="3" pos="75" userDrawn="1">
          <p15:clr>
            <a:srgbClr val="F26B43"/>
          </p15:clr>
        </p15:guide>
        <p15:guide id="4" orient="horz" pos="4247" userDrawn="1">
          <p15:clr>
            <a:srgbClr val="F26B43"/>
          </p15:clr>
        </p15:guide>
        <p15:guide id="5" pos="325" userDrawn="1">
          <p15:clr>
            <a:srgbClr val="F26B43"/>
          </p15:clr>
        </p15:guide>
        <p15:guide id="6" orient="horz" pos="4088" userDrawn="1">
          <p15:clr>
            <a:srgbClr val="F26B43"/>
          </p15:clr>
        </p15:guide>
        <p15:guide id="7" pos="6970" userDrawn="1">
          <p15:clr>
            <a:srgbClr val="F26B43"/>
          </p15:clr>
        </p15:guide>
        <p15:guide id="8" orient="horz" pos="346" userDrawn="1">
          <p15:clr>
            <a:srgbClr val="F26B43"/>
          </p15:clr>
        </p15:guide>
        <p15:guide id="9" orient="horz" pos="981" userDrawn="1">
          <p15:clr>
            <a:srgbClr val="F26B43"/>
          </p15:clr>
        </p15:guide>
        <p15:guide id="10" orient="horz" pos="572" userDrawn="1">
          <p15:clr>
            <a:srgbClr val="F26B43"/>
          </p15:clr>
        </p15:guide>
        <p15:guide id="11" orient="horz" pos="1071" userDrawn="1">
          <p15:clr>
            <a:srgbClr val="F26B43"/>
          </p15:clr>
        </p15:guide>
        <p15:guide id="12" pos="733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bhuang0604/SelfExSR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557589" y="2331313"/>
            <a:ext cx="11090275" cy="1218895"/>
          </a:xfrm>
        </p:spPr>
        <p:txBody>
          <a:bodyPr>
            <a:noAutofit/>
          </a:bodyPr>
          <a:lstStyle/>
          <a:p>
            <a:r>
              <a:rPr lang="fi-FI" sz="3600" dirty="0"/>
              <a:t>Single Image Super-</a:t>
            </a:r>
            <a:r>
              <a:rPr lang="fi-FI" sz="3600" dirty="0" err="1"/>
              <a:t>resolution</a:t>
            </a:r>
            <a:r>
              <a:rPr lang="fi-FI" sz="3600" dirty="0"/>
              <a:t> </a:t>
            </a:r>
            <a:r>
              <a:rPr lang="fi-FI" sz="3600" dirty="0" err="1"/>
              <a:t>from</a:t>
            </a:r>
            <a:r>
              <a:rPr lang="fi-FI" sz="3600" dirty="0"/>
              <a:t> </a:t>
            </a:r>
            <a:r>
              <a:rPr lang="fi-FI" sz="3600" dirty="0" err="1"/>
              <a:t>Transformed</a:t>
            </a:r>
            <a:r>
              <a:rPr lang="fi-FI" sz="3600" dirty="0"/>
              <a:t> </a:t>
            </a:r>
            <a:r>
              <a:rPr lang="fi-FI" sz="3600" dirty="0" err="1"/>
              <a:t>Self-Exemplars</a:t>
            </a:r>
            <a:endParaRPr lang="fi-FI" sz="3600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564315" y="3785425"/>
            <a:ext cx="11083550" cy="691985"/>
          </a:xfrm>
        </p:spPr>
        <p:txBody>
          <a:bodyPr>
            <a:normAutofit fontScale="92500" lnSpcReduction="10000"/>
          </a:bodyPr>
          <a:lstStyle/>
          <a:p>
            <a:r>
              <a:rPr lang="fi-FI" dirty="0"/>
              <a:t>Advanced Image Processing </a:t>
            </a:r>
            <a:r>
              <a:rPr lang="fi-FI" dirty="0" err="1"/>
              <a:t>course</a:t>
            </a:r>
            <a:r>
              <a:rPr lang="fi-FI" dirty="0"/>
              <a:t> </a:t>
            </a:r>
            <a:r>
              <a:rPr lang="fi-FI" dirty="0" err="1"/>
              <a:t>project</a:t>
            </a:r>
            <a:endParaRPr lang="fi-FI" dirty="0"/>
          </a:p>
          <a:p>
            <a:r>
              <a:rPr lang="fi-FI" dirty="0"/>
              <a:t>Mikko Impiö</a:t>
            </a:r>
          </a:p>
        </p:txBody>
      </p:sp>
      <p:sp>
        <p:nvSpPr>
          <p:cNvPr id="4" name="Alaotsikko 2">
            <a:extLst>
              <a:ext uri="{FF2B5EF4-FFF2-40B4-BE49-F238E27FC236}">
                <a16:creationId xmlns:a16="http://schemas.microsoft.com/office/drawing/2014/main" id="{0127B933-4F6D-46C2-A5CB-A58651A3873F}"/>
              </a:ext>
            </a:extLst>
          </p:cNvPr>
          <p:cNvSpPr txBox="1">
            <a:spLocks/>
          </p:cNvSpPr>
          <p:nvPr/>
        </p:nvSpPr>
        <p:spPr>
          <a:xfrm>
            <a:off x="716715" y="5268439"/>
            <a:ext cx="11083550" cy="691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tx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8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Based on</a:t>
            </a:r>
            <a:r>
              <a:rPr lang="en-US" dirty="0"/>
              <a:t>:</a:t>
            </a:r>
          </a:p>
          <a:p>
            <a:r>
              <a:rPr lang="en-US" i="1" dirty="0"/>
              <a:t>Huang, J. B., Singh, A., &amp; Ahuja, N. (2015). Single image super-resolution from transformed self-exemplars. CVPR2015</a:t>
            </a:r>
            <a:endParaRPr lang="fi-FI" i="1" dirty="0"/>
          </a:p>
        </p:txBody>
      </p:sp>
    </p:spTree>
    <p:extLst>
      <p:ext uri="{BB962C8B-B14F-4D97-AF65-F5344CB8AC3E}">
        <p14:creationId xmlns:p14="http://schemas.microsoft.com/office/powerpoint/2010/main" val="4267190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3DAA4EB-F076-4A3D-A4A3-DE5311B2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Nearest-neighbor-field estimation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421335F-E032-49D8-B84D-1E14F0645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91" y="1707297"/>
            <a:ext cx="4650009" cy="4351338"/>
          </a:xfrm>
        </p:spPr>
        <p:txBody>
          <a:bodyPr/>
          <a:lstStyle/>
          <a:p>
            <a:r>
              <a:rPr lang="en-US" dirty="0"/>
              <a:t>NNF is found using the </a:t>
            </a:r>
            <a:r>
              <a:rPr lang="en-US" dirty="0" err="1"/>
              <a:t>PatchMatch</a:t>
            </a:r>
            <a:r>
              <a:rPr lang="en-US" dirty="0"/>
              <a:t> algorithm and a modified cost function</a:t>
            </a:r>
          </a:p>
          <a:p>
            <a:endParaRPr lang="en-US" dirty="0"/>
          </a:p>
          <a:p>
            <a:r>
              <a:rPr lang="en-US" dirty="0"/>
              <a:t>Cost function consists of three costs: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Appearance cost</a:t>
            </a:r>
            <a:r>
              <a:rPr lang="en-US" dirty="0"/>
              <a:t>: how similar the patches are?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Plane cost</a:t>
            </a:r>
            <a:r>
              <a:rPr lang="en-US" dirty="0"/>
              <a:t>: are the patches on the same plane?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Scale cost</a:t>
            </a:r>
            <a:r>
              <a:rPr lang="en-US" dirty="0"/>
              <a:t>: are the patches of similar size?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986A690C-EB0A-44F8-A9C0-404244D65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9</a:t>
            </a:fld>
            <a:endParaRPr lang="fi-FI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0BB21591-258B-455C-A229-CF9417C9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894" y="1750351"/>
            <a:ext cx="4818744" cy="5955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isällön paikkamerkki 2">
                <a:extLst>
                  <a:ext uri="{FF2B5EF4-FFF2-40B4-BE49-F238E27FC236}">
                    <a16:creationId xmlns:a16="http://schemas.microsoft.com/office/drawing/2014/main" id="{545BD89A-9CFF-4C36-AEEB-76C36B17A95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18629" y="3429000"/>
                <a:ext cx="4650009" cy="29704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80975" indent="-180975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tabLst/>
                  <a:defRPr sz="20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488950" indent="-174625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8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804863" indent="-1333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6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155700" indent="-128588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470025" indent="-1333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tabLst/>
                  <a:defRPr sz="140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Search is performed over the parameter space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i-FI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i-FI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bSup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p>
                          </m:sSubSup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p>
                          </m:sSubSup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bSup>
                          <m:r>
                            <a:rPr lang="fi-FI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fi-FI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fi-FI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:r>
                  <a:rPr lang="en-US" i="1" dirty="0"/>
                  <a:t>s</a:t>
                </a:r>
                <a:r>
                  <a:rPr lang="en-US" dirty="0"/>
                  <a:t> is the source patch and its affine transformation and translation parameters and </a:t>
                </a:r>
                <a:r>
                  <a:rPr lang="en-US" i="1" dirty="0"/>
                  <a:t>m </a:t>
                </a:r>
                <a:r>
                  <a:rPr lang="en-US" dirty="0"/>
                  <a:t>is the plane the patch is 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Sisällön paikkamerkki 2">
                <a:extLst>
                  <a:ext uri="{FF2B5EF4-FFF2-40B4-BE49-F238E27FC236}">
                    <a16:creationId xmlns:a16="http://schemas.microsoft.com/office/drawing/2014/main" id="{545BD89A-9CFF-4C36-AEEB-76C36B17A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8629" y="3429000"/>
                <a:ext cx="4650009" cy="2970475"/>
              </a:xfrm>
              <a:prstGeom prst="rect">
                <a:avLst/>
              </a:prstGeom>
              <a:blipFill>
                <a:blip r:embed="rId3"/>
                <a:stretch>
                  <a:fillRect l="-1311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78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349C3D2-0FA4-4D7F-B55D-B07998516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matrix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BAA1225C-1A85-4D72-9995-FD77C88A7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10</a:t>
            </a:fld>
            <a:endParaRPr lang="fi-FI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1187B266-E98F-44DB-B458-E8477BD9C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17" y="2946060"/>
            <a:ext cx="7727040" cy="965880"/>
          </a:xfrm>
          <a:prstGeom prst="rect">
            <a:avLst/>
          </a:prstGeom>
        </p:spPr>
      </p:pic>
      <p:sp>
        <p:nvSpPr>
          <p:cNvPr id="6" name="Suorakulmio 5">
            <a:extLst>
              <a:ext uri="{FF2B5EF4-FFF2-40B4-BE49-F238E27FC236}">
                <a16:creationId xmlns:a16="http://schemas.microsoft.com/office/drawing/2014/main" id="{DD686C08-16DE-4D21-9E7C-EACFFB89DF45}"/>
              </a:ext>
            </a:extLst>
          </p:cNvPr>
          <p:cNvSpPr/>
          <p:nvPr/>
        </p:nvSpPr>
        <p:spPr>
          <a:xfrm>
            <a:off x="3606707" y="4449957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Perspective deformation </a:t>
            </a:r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B5433A79-6EAC-470A-BD9C-4191B40A5F15}"/>
              </a:ext>
            </a:extLst>
          </p:cNvPr>
          <p:cNvSpPr/>
          <p:nvPr/>
        </p:nvSpPr>
        <p:spPr>
          <a:xfrm>
            <a:off x="6096000" y="221925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Similarity (scaling, rotation)</a:t>
            </a:r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815C8B8C-FBAA-4F9D-9E33-F679C5AC2AFE}"/>
              </a:ext>
            </a:extLst>
          </p:cNvPr>
          <p:cNvSpPr/>
          <p:nvPr/>
        </p:nvSpPr>
        <p:spPr>
          <a:xfrm>
            <a:off x="7939175" y="4365123"/>
            <a:ext cx="2985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Shearing (together with S produces affine transformation)</a:t>
            </a:r>
          </a:p>
        </p:txBody>
      </p:sp>
      <p:cxnSp>
        <p:nvCxnSpPr>
          <p:cNvPr id="10" name="Suora nuoliyhdysviiva 9">
            <a:extLst>
              <a:ext uri="{FF2B5EF4-FFF2-40B4-BE49-F238E27FC236}">
                <a16:creationId xmlns:a16="http://schemas.microsoft.com/office/drawing/2014/main" id="{A3669228-2CA6-476A-BD04-B12ACD49B7AB}"/>
              </a:ext>
            </a:extLst>
          </p:cNvPr>
          <p:cNvCxnSpPr>
            <a:cxnSpLocks/>
          </p:cNvCxnSpPr>
          <p:nvPr/>
        </p:nvCxnSpPr>
        <p:spPr>
          <a:xfrm>
            <a:off x="6981825" y="2588590"/>
            <a:ext cx="0" cy="2952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uora nuoliyhdysviiva 12">
            <a:extLst>
              <a:ext uri="{FF2B5EF4-FFF2-40B4-BE49-F238E27FC236}">
                <a16:creationId xmlns:a16="http://schemas.microsoft.com/office/drawing/2014/main" id="{4D12E104-7188-44D9-AFBB-004FDB118A49}"/>
              </a:ext>
            </a:extLst>
          </p:cNvPr>
          <p:cNvCxnSpPr>
            <a:cxnSpLocks/>
          </p:cNvCxnSpPr>
          <p:nvPr/>
        </p:nvCxnSpPr>
        <p:spPr>
          <a:xfrm flipH="1" flipV="1">
            <a:off x="4381500" y="3950116"/>
            <a:ext cx="238125" cy="49984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uora nuoliyhdysviiva 19">
            <a:extLst>
              <a:ext uri="{FF2B5EF4-FFF2-40B4-BE49-F238E27FC236}">
                <a16:creationId xmlns:a16="http://schemas.microsoft.com/office/drawing/2014/main" id="{6CACB252-C29D-4171-B509-71FD28F3E7CA}"/>
              </a:ext>
            </a:extLst>
          </p:cNvPr>
          <p:cNvCxnSpPr/>
          <p:nvPr/>
        </p:nvCxnSpPr>
        <p:spPr>
          <a:xfrm flipV="1">
            <a:off x="9050655" y="3974118"/>
            <a:ext cx="0" cy="29529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796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0041778-720D-4B12-8E42-528A68EF7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ECAF5B6-4C21-41C1-8BE5-9B05093AE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90" y="1707297"/>
            <a:ext cx="10494999" cy="4351338"/>
          </a:xfrm>
        </p:spPr>
        <p:txBody>
          <a:bodyPr/>
          <a:lstStyle/>
          <a:p>
            <a:r>
              <a:rPr lang="en-US" sz="3200" dirty="0"/>
              <a:t>Authors have provided MATLAB code for the implementation </a:t>
            </a:r>
            <a:r>
              <a:rPr lang="en-US" dirty="0"/>
              <a:t>(</a:t>
            </a:r>
            <a:r>
              <a:rPr lang="fi-FI" dirty="0">
                <a:hlinkClick r:id="rId2"/>
              </a:rPr>
              <a:t>https://github.com/jbhuang0604/SelfExSR</a:t>
            </a:r>
            <a:r>
              <a:rPr lang="fi-FI" dirty="0"/>
              <a:t>)</a:t>
            </a:r>
          </a:p>
          <a:p>
            <a:r>
              <a:rPr lang="fi-FI" sz="3200" dirty="0" err="1"/>
              <a:t>This</a:t>
            </a:r>
            <a:r>
              <a:rPr lang="fi-FI" sz="3200" dirty="0"/>
              <a:t> </a:t>
            </a:r>
            <a:r>
              <a:rPr lang="fi-FI" sz="3200" dirty="0" err="1"/>
              <a:t>was</a:t>
            </a:r>
            <a:r>
              <a:rPr lang="fi-FI" sz="3200" dirty="0"/>
              <a:t> </a:t>
            </a:r>
            <a:r>
              <a:rPr lang="fi-FI" sz="3200" dirty="0" err="1"/>
              <a:t>throughly</a:t>
            </a:r>
            <a:r>
              <a:rPr lang="fi-FI" sz="3200" dirty="0"/>
              <a:t> </a:t>
            </a:r>
            <a:r>
              <a:rPr lang="fi-FI" sz="3200" dirty="0" err="1"/>
              <a:t>inspected</a:t>
            </a:r>
            <a:r>
              <a:rPr lang="fi-FI" sz="3200" dirty="0"/>
              <a:t> and </a:t>
            </a:r>
            <a:r>
              <a:rPr lang="fi-FI" sz="3200" dirty="0" err="1"/>
              <a:t>partly</a:t>
            </a:r>
            <a:r>
              <a:rPr lang="fi-FI" sz="3200" dirty="0"/>
              <a:t> </a:t>
            </a:r>
            <a:r>
              <a:rPr lang="fi-FI" sz="3200" dirty="0" err="1"/>
              <a:t>modified</a:t>
            </a:r>
            <a:r>
              <a:rPr lang="fi-FI" sz="3200" dirty="0"/>
              <a:t> to a </a:t>
            </a:r>
            <a:r>
              <a:rPr lang="fi-FI" sz="3200" dirty="0" err="1"/>
              <a:t>simpler</a:t>
            </a:r>
            <a:r>
              <a:rPr lang="fi-FI" sz="3200" dirty="0"/>
              <a:t> version </a:t>
            </a:r>
            <a:r>
              <a:rPr lang="fi-FI" sz="3200" dirty="0" err="1"/>
              <a:t>with</a:t>
            </a:r>
            <a:r>
              <a:rPr lang="fi-FI" sz="3200" dirty="0"/>
              <a:t> </a:t>
            </a:r>
            <a:r>
              <a:rPr lang="fi-FI" sz="3200" dirty="0" err="1"/>
              <a:t>visualizations</a:t>
            </a:r>
            <a:endParaRPr lang="fi-FI" sz="3200" dirty="0"/>
          </a:p>
          <a:p>
            <a:pPr marL="0" indent="0">
              <a:buNone/>
            </a:pPr>
            <a:endParaRPr lang="fi-FI" dirty="0"/>
          </a:p>
          <a:p>
            <a:endParaRPr lang="fi-FI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10C4BF7E-7BC1-4715-BEBB-11052C6BB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11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23179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9D14141-0E80-44FC-82A5-FC2994FFB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BA6B449-36A4-4A07-9BEC-4044157FC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91" y="1707297"/>
            <a:ext cx="5175069" cy="4351338"/>
          </a:xfrm>
        </p:spPr>
        <p:txBody>
          <a:bodyPr/>
          <a:lstStyle/>
          <a:p>
            <a:r>
              <a:rPr lang="en-US" dirty="0"/>
              <a:t>Image quality and some PSNR assessments were performed on a custom dataset consisting of both urban and natural scenes.</a:t>
            </a:r>
          </a:p>
          <a:p>
            <a:r>
              <a:rPr lang="en-US" dirty="0"/>
              <a:t>Dataset images were chosen to include both challenging images as well as images with large amounts of self-similarity</a:t>
            </a:r>
          </a:p>
          <a:p>
            <a:endParaRPr lang="en-US" dirty="0"/>
          </a:p>
          <a:p>
            <a:r>
              <a:rPr lang="en-US" dirty="0"/>
              <a:t>Comparisons were made to SRGAN and bilinear interpolation methods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25F2BF2A-CA7F-48F3-863F-9D809222FB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12</a:t>
            </a:fld>
            <a:endParaRPr lang="fi-FI" dirty="0"/>
          </a:p>
        </p:txBody>
      </p:sp>
      <p:pic>
        <p:nvPicPr>
          <p:cNvPr id="10" name="Kuva 9" descr="Kuva, joka sisältää kohteen rakennus, ulko, mies, etu&#10;&#10;Kuvaus luotu automaattisesti">
            <a:extLst>
              <a:ext uri="{FF2B5EF4-FFF2-40B4-BE49-F238E27FC236}">
                <a16:creationId xmlns:a16="http://schemas.microsoft.com/office/drawing/2014/main" id="{0FBCBEEF-B270-454F-948A-234C71FB1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628" y="1234531"/>
            <a:ext cx="2194943" cy="3289844"/>
          </a:xfrm>
          <a:prstGeom prst="rect">
            <a:avLst/>
          </a:prstGeom>
        </p:spPr>
      </p:pic>
      <p:pic>
        <p:nvPicPr>
          <p:cNvPr id="12" name="Kuva 11" descr="Kuva, joka sisältää kohteen ulko, rakennus, lumi, katu&#10;&#10;Kuvaus luotu automaattisesti">
            <a:extLst>
              <a:ext uri="{FF2B5EF4-FFF2-40B4-BE49-F238E27FC236}">
                <a16:creationId xmlns:a16="http://schemas.microsoft.com/office/drawing/2014/main" id="{3FC144FF-87B0-4370-A156-6413918BF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955" y="3752850"/>
            <a:ext cx="2756034" cy="1837356"/>
          </a:xfrm>
          <a:prstGeom prst="rect">
            <a:avLst/>
          </a:prstGeom>
        </p:spPr>
      </p:pic>
      <p:pic>
        <p:nvPicPr>
          <p:cNvPr id="14" name="Kuva 13" descr="Kuva, joka sisältää kohteen ulko, henkilö, joki, vesi&#10;&#10;Kuvaus luotu automaattisesti">
            <a:extLst>
              <a:ext uri="{FF2B5EF4-FFF2-40B4-BE49-F238E27FC236}">
                <a16:creationId xmlns:a16="http://schemas.microsoft.com/office/drawing/2014/main" id="{B449F7E6-BC51-4953-A8D3-A6715E35D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743" y="4524374"/>
            <a:ext cx="2945687" cy="1965325"/>
          </a:xfrm>
          <a:prstGeom prst="rect">
            <a:avLst/>
          </a:prstGeom>
        </p:spPr>
      </p:pic>
      <p:pic>
        <p:nvPicPr>
          <p:cNvPr id="16" name="Kuva 15" descr="Kuva, joka sisältää kohteen sisä, rakennus, ikkuna, suuri&#10;&#10;Kuvaus luotu automaattisesti">
            <a:extLst>
              <a:ext uri="{FF2B5EF4-FFF2-40B4-BE49-F238E27FC236}">
                <a16:creationId xmlns:a16="http://schemas.microsoft.com/office/drawing/2014/main" id="{3BE10EFB-AE59-498B-A139-172D62567D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1201" y="1360473"/>
            <a:ext cx="3756428" cy="250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69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VGA: 2x SR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13</a:t>
            </a:fld>
            <a:endParaRPr lang="fi-FI" dirty="0"/>
          </a:p>
        </p:txBody>
      </p:sp>
      <p:pic>
        <p:nvPicPr>
          <p:cNvPr id="6" name="Kuva 5" descr="Kuva, joka sisältää kohteen rakennus, ulko, ilma, hyppääminen&#10;&#10;Kuvaus luotu automaattisesti">
            <a:extLst>
              <a:ext uri="{FF2B5EF4-FFF2-40B4-BE49-F238E27FC236}">
                <a16:creationId xmlns:a16="http://schemas.microsoft.com/office/drawing/2014/main" id="{939D718A-E102-4A37-9804-564B4A547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66" r="32464" b="28059"/>
          <a:stretch/>
        </p:blipFill>
        <p:spPr>
          <a:xfrm>
            <a:off x="3624262" y="1663048"/>
            <a:ext cx="2471738" cy="3531911"/>
          </a:xfrm>
          <a:prstGeom prst="rect">
            <a:avLst/>
          </a:prstGeom>
        </p:spPr>
      </p:pic>
      <p:pic>
        <p:nvPicPr>
          <p:cNvPr id="10" name="Kuva 9" descr="Kuva, joka sisältää kohteen ulko, rakennus, ilma, hyppääminen&#10;&#10;Kuvaus luotu automaattisesti">
            <a:extLst>
              <a:ext uri="{FF2B5EF4-FFF2-40B4-BE49-F238E27FC236}">
                <a16:creationId xmlns:a16="http://schemas.microsoft.com/office/drawing/2014/main" id="{FEF8D8DF-DAF1-4EEC-93F9-E84972A9F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66" r="32464" b="27891"/>
          <a:stretch/>
        </p:blipFill>
        <p:spPr>
          <a:xfrm>
            <a:off x="652462" y="1663046"/>
            <a:ext cx="2471738" cy="3531913"/>
          </a:xfrm>
          <a:prstGeom prst="rect">
            <a:avLst/>
          </a:prstGeom>
        </p:spPr>
      </p:pic>
      <p:pic>
        <p:nvPicPr>
          <p:cNvPr id="8" name="Kuva 7" descr="Kuva, joka sisältää kohteen ulko, rakennus, ilma, hyppääminen&#10;&#10;Kuvaus luotu automaattisesti">
            <a:extLst>
              <a:ext uri="{FF2B5EF4-FFF2-40B4-BE49-F238E27FC236}">
                <a16:creationId xmlns:a16="http://schemas.microsoft.com/office/drawing/2014/main" id="{B67D05AD-5AE9-421F-AAB2-49E676C5E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66" r="32464" b="28059"/>
          <a:stretch/>
        </p:blipFill>
        <p:spPr>
          <a:xfrm>
            <a:off x="6426993" y="1663043"/>
            <a:ext cx="2471738" cy="3531914"/>
          </a:xfrm>
          <a:prstGeom prst="rect">
            <a:avLst/>
          </a:prstGeom>
        </p:spPr>
      </p:pic>
      <p:pic>
        <p:nvPicPr>
          <p:cNvPr id="12" name="Kuva 11" descr="Kuva, joka sisältää kohteen ulko, rakennus, ilma, hyppääminen&#10;&#10;Kuvaus luotu automaattisesti">
            <a:extLst>
              <a:ext uri="{FF2B5EF4-FFF2-40B4-BE49-F238E27FC236}">
                <a16:creationId xmlns:a16="http://schemas.microsoft.com/office/drawing/2014/main" id="{518B231E-C23C-43F7-9F7A-BCBE816686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010" r="32282" b="26842"/>
          <a:stretch/>
        </p:blipFill>
        <p:spPr>
          <a:xfrm>
            <a:off x="9263614" y="1663050"/>
            <a:ext cx="2433391" cy="3531907"/>
          </a:xfrm>
          <a:prstGeom prst="rect">
            <a:avLst/>
          </a:prstGeom>
        </p:spPr>
      </p:pic>
      <p:sp>
        <p:nvSpPr>
          <p:cNvPr id="13" name="Suorakulmio 12">
            <a:extLst>
              <a:ext uri="{FF2B5EF4-FFF2-40B4-BE49-F238E27FC236}">
                <a16:creationId xmlns:a16="http://schemas.microsoft.com/office/drawing/2014/main" id="{91824FF3-0A19-449F-9BBF-B15D1956A682}"/>
              </a:ext>
            </a:extLst>
          </p:cNvPr>
          <p:cNvSpPr/>
          <p:nvPr/>
        </p:nvSpPr>
        <p:spPr>
          <a:xfrm>
            <a:off x="1398453" y="5367893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Origina</a:t>
            </a:r>
            <a:r>
              <a:rPr lang="en-US" dirty="0">
                <a:solidFill>
                  <a:schemeClr val="bg1"/>
                </a:solidFill>
              </a:rPr>
              <a:t>)l</a:t>
            </a:r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8AE1E666-E1C3-49F2-AB27-9B64B1E35B79}"/>
              </a:ext>
            </a:extLst>
          </p:cNvPr>
          <p:cNvSpPr/>
          <p:nvPr/>
        </p:nvSpPr>
        <p:spPr>
          <a:xfrm>
            <a:off x="4370253" y="540178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1BA71172-4956-4D6B-8A3D-8C7AE92AF04B}"/>
              </a:ext>
            </a:extLst>
          </p:cNvPr>
          <p:cNvSpPr/>
          <p:nvPr/>
        </p:nvSpPr>
        <p:spPr>
          <a:xfrm>
            <a:off x="7210154" y="536789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F4E49762-A129-4F21-9E93-7ED4B8063536}"/>
              </a:ext>
            </a:extLst>
          </p:cNvPr>
          <p:cNvSpPr/>
          <p:nvPr/>
        </p:nvSpPr>
        <p:spPr>
          <a:xfrm>
            <a:off x="9894251" y="5367893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 + </a:t>
            </a:r>
          </a:p>
          <a:p>
            <a:r>
              <a:rPr lang="en-US" dirty="0">
                <a:solidFill>
                  <a:schemeClr val="bg1"/>
                </a:solidFill>
              </a:rPr>
              <a:t>Sharpening</a:t>
            </a:r>
          </a:p>
        </p:txBody>
      </p:sp>
    </p:spTree>
    <p:extLst>
      <p:ext uri="{BB962C8B-B14F-4D97-AF65-F5344CB8AC3E}">
        <p14:creationId xmlns:p14="http://schemas.microsoft.com/office/powerpoint/2010/main" val="256684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VGA: 2x SR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14</a:t>
            </a:fld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91824FF3-0A19-449F-9BBF-B15D1956A682}"/>
              </a:ext>
            </a:extLst>
          </p:cNvPr>
          <p:cNvSpPr/>
          <p:nvPr/>
        </p:nvSpPr>
        <p:spPr>
          <a:xfrm>
            <a:off x="1398453" y="536789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8AE1E666-E1C3-49F2-AB27-9B64B1E35B79}"/>
              </a:ext>
            </a:extLst>
          </p:cNvPr>
          <p:cNvSpPr/>
          <p:nvPr/>
        </p:nvSpPr>
        <p:spPr>
          <a:xfrm>
            <a:off x="4370253" y="540178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1BA71172-4956-4D6B-8A3D-8C7AE92AF04B}"/>
              </a:ext>
            </a:extLst>
          </p:cNvPr>
          <p:cNvSpPr/>
          <p:nvPr/>
        </p:nvSpPr>
        <p:spPr>
          <a:xfrm>
            <a:off x="7210154" y="536789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F4E49762-A129-4F21-9E93-7ED4B8063536}"/>
              </a:ext>
            </a:extLst>
          </p:cNvPr>
          <p:cNvSpPr/>
          <p:nvPr/>
        </p:nvSpPr>
        <p:spPr>
          <a:xfrm>
            <a:off x="9894251" y="5367893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 + </a:t>
            </a:r>
          </a:p>
          <a:p>
            <a:r>
              <a:rPr lang="en-US" dirty="0">
                <a:solidFill>
                  <a:schemeClr val="bg1"/>
                </a:solidFill>
              </a:rPr>
              <a:t>Sharpening</a:t>
            </a:r>
          </a:p>
        </p:txBody>
      </p:sp>
      <p:pic>
        <p:nvPicPr>
          <p:cNvPr id="5" name="Kuva 4" descr="Kuva, joka sisältää kohteen ulko, rakennus, ruoho, kaupunki&#10;&#10;Kuvaus luotu automaattisesti">
            <a:extLst>
              <a:ext uri="{FF2B5EF4-FFF2-40B4-BE49-F238E27FC236}">
                <a16:creationId xmlns:a16="http://schemas.microsoft.com/office/drawing/2014/main" id="{C1A71332-A4FB-4818-860B-2480C1745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8" r="15868" b="18425"/>
          <a:stretch/>
        </p:blipFill>
        <p:spPr>
          <a:xfrm>
            <a:off x="1124136" y="1557339"/>
            <a:ext cx="1895289" cy="3472735"/>
          </a:xfrm>
          <a:prstGeom prst="rect">
            <a:avLst/>
          </a:prstGeom>
        </p:spPr>
      </p:pic>
      <p:pic>
        <p:nvPicPr>
          <p:cNvPr id="9" name="Kuva 8" descr="Kuva, joka sisältää kohteen ulko, rakennus, ruoho, kaupunki&#10;&#10;Kuvaus luotu automaattisesti">
            <a:extLst>
              <a:ext uri="{FF2B5EF4-FFF2-40B4-BE49-F238E27FC236}">
                <a16:creationId xmlns:a16="http://schemas.microsoft.com/office/drawing/2014/main" id="{5E587CDA-55A4-4B8A-B950-2D5DB6134A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28" r="15869" b="18616"/>
          <a:stretch/>
        </p:blipFill>
        <p:spPr>
          <a:xfrm>
            <a:off x="4005448" y="1557339"/>
            <a:ext cx="1895289" cy="3472735"/>
          </a:xfrm>
          <a:prstGeom prst="rect">
            <a:avLst/>
          </a:prstGeom>
        </p:spPr>
      </p:pic>
      <p:pic>
        <p:nvPicPr>
          <p:cNvPr id="17" name="Kuva 16" descr="Kuva, joka sisältää kohteen ulko, rakennus, kaupunki, ruoho&#10;&#10;Kuvaus luotu automaattisesti">
            <a:extLst>
              <a:ext uri="{FF2B5EF4-FFF2-40B4-BE49-F238E27FC236}">
                <a16:creationId xmlns:a16="http://schemas.microsoft.com/office/drawing/2014/main" id="{0E5324DC-D21E-45AB-84C4-3AFABFD82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28" r="15868" b="18616"/>
          <a:stretch/>
        </p:blipFill>
        <p:spPr>
          <a:xfrm>
            <a:off x="6931817" y="1557339"/>
            <a:ext cx="1895289" cy="3472735"/>
          </a:xfrm>
          <a:prstGeom prst="rect">
            <a:avLst/>
          </a:prstGeom>
        </p:spPr>
      </p:pic>
      <p:pic>
        <p:nvPicPr>
          <p:cNvPr id="19" name="Kuva 18" descr="Kuva, joka sisältää kohteen ulko, rakennus, kaupunki, vesi&#10;&#10;Kuvaus luotu automaattisesti">
            <a:extLst>
              <a:ext uri="{FF2B5EF4-FFF2-40B4-BE49-F238E27FC236}">
                <a16:creationId xmlns:a16="http://schemas.microsoft.com/office/drawing/2014/main" id="{F1DD9E0A-EE62-4BFC-A064-CA9081D598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555" r="15671" b="18425"/>
          <a:stretch/>
        </p:blipFill>
        <p:spPr>
          <a:xfrm>
            <a:off x="9525186" y="1557338"/>
            <a:ext cx="1895289" cy="34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32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</p:spPr>
        <p:txBody>
          <a:bodyPr/>
          <a:lstStyle/>
          <a:p>
            <a:r>
              <a:rPr lang="en-US" dirty="0"/>
              <a:t>HD: 2x SR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15</a:t>
            </a:fld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91824FF3-0A19-449F-9BBF-B15D1956A682}"/>
              </a:ext>
            </a:extLst>
          </p:cNvPr>
          <p:cNvSpPr/>
          <p:nvPr/>
        </p:nvSpPr>
        <p:spPr>
          <a:xfrm>
            <a:off x="1398453" y="536789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8AE1E666-E1C3-49F2-AB27-9B64B1E35B79}"/>
              </a:ext>
            </a:extLst>
          </p:cNvPr>
          <p:cNvSpPr/>
          <p:nvPr/>
        </p:nvSpPr>
        <p:spPr>
          <a:xfrm>
            <a:off x="4370253" y="540178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1BA71172-4956-4D6B-8A3D-8C7AE92AF04B}"/>
              </a:ext>
            </a:extLst>
          </p:cNvPr>
          <p:cNvSpPr/>
          <p:nvPr/>
        </p:nvSpPr>
        <p:spPr>
          <a:xfrm>
            <a:off x="7210154" y="536789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F4E49762-A129-4F21-9E93-7ED4B8063536}"/>
              </a:ext>
            </a:extLst>
          </p:cNvPr>
          <p:cNvSpPr/>
          <p:nvPr/>
        </p:nvSpPr>
        <p:spPr>
          <a:xfrm>
            <a:off x="9894251" y="5367893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 + </a:t>
            </a:r>
          </a:p>
          <a:p>
            <a:r>
              <a:rPr lang="en-US" dirty="0">
                <a:solidFill>
                  <a:schemeClr val="bg1"/>
                </a:solidFill>
              </a:rPr>
              <a:t>Sharpening</a:t>
            </a:r>
          </a:p>
        </p:txBody>
      </p:sp>
      <p:pic>
        <p:nvPicPr>
          <p:cNvPr id="6" name="Kuva 5" descr="Kuva, joka sisältää kohteen ulko, rakennus, torni, kello&#10;&#10;Kuvaus luotu automaattisesti">
            <a:extLst>
              <a:ext uri="{FF2B5EF4-FFF2-40B4-BE49-F238E27FC236}">
                <a16:creationId xmlns:a16="http://schemas.microsoft.com/office/drawing/2014/main" id="{6596CCDE-8348-4E1D-9A0B-FF5F9BADA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92" t="35333" r="36618" b="41244"/>
          <a:stretch/>
        </p:blipFill>
        <p:spPr>
          <a:xfrm>
            <a:off x="1238248" y="1727799"/>
            <a:ext cx="1800231" cy="3402390"/>
          </a:xfrm>
          <a:prstGeom prst="rect">
            <a:avLst/>
          </a:prstGeom>
        </p:spPr>
      </p:pic>
      <p:pic>
        <p:nvPicPr>
          <p:cNvPr id="8" name="Kuva 7" descr="Kuva, joka sisältää kohteen ulko, rakennus, bussi, katu&#10;&#10;Kuvaus luotu automaattisesti">
            <a:extLst>
              <a:ext uri="{FF2B5EF4-FFF2-40B4-BE49-F238E27FC236}">
                <a16:creationId xmlns:a16="http://schemas.microsoft.com/office/drawing/2014/main" id="{64986FE3-1735-4B0C-AEA0-AD4C41D0F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140" t="35608" r="36125" b="40787"/>
          <a:stretch/>
        </p:blipFill>
        <p:spPr>
          <a:xfrm>
            <a:off x="4067173" y="1727787"/>
            <a:ext cx="1800229" cy="3402390"/>
          </a:xfrm>
          <a:prstGeom prst="rect">
            <a:avLst/>
          </a:prstGeom>
        </p:spPr>
      </p:pic>
      <p:pic>
        <p:nvPicPr>
          <p:cNvPr id="11" name="Kuva 10" descr="Kuva, joka sisältää kohteen ulko, rakennus, torni, kello&#10;&#10;Kuvaus luotu automaattisesti">
            <a:extLst>
              <a:ext uri="{FF2B5EF4-FFF2-40B4-BE49-F238E27FC236}">
                <a16:creationId xmlns:a16="http://schemas.microsoft.com/office/drawing/2014/main" id="{0596FFFC-3D54-4D4B-BFF5-942EA2CAE7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072" t="35333" r="36338" b="41244"/>
          <a:stretch/>
        </p:blipFill>
        <p:spPr>
          <a:xfrm>
            <a:off x="6896097" y="1727787"/>
            <a:ext cx="1800229" cy="3402402"/>
          </a:xfrm>
          <a:prstGeom prst="rect">
            <a:avLst/>
          </a:prstGeom>
        </p:spPr>
      </p:pic>
      <p:pic>
        <p:nvPicPr>
          <p:cNvPr id="18" name="Kuva 17" descr="Kuva, joka sisältää kohteen ulko, rakennus, torni, kello&#10;&#10;Kuvaus luotu automaattisesti">
            <a:extLst>
              <a:ext uri="{FF2B5EF4-FFF2-40B4-BE49-F238E27FC236}">
                <a16:creationId xmlns:a16="http://schemas.microsoft.com/office/drawing/2014/main" id="{0E2F3C1F-A4B3-4238-843B-0F1CDAE865C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5072" t="35333" r="36338" b="41244"/>
          <a:stretch/>
        </p:blipFill>
        <p:spPr>
          <a:xfrm>
            <a:off x="9458502" y="1727799"/>
            <a:ext cx="1800225" cy="340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35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</p:spPr>
        <p:txBody>
          <a:bodyPr/>
          <a:lstStyle/>
          <a:p>
            <a:r>
              <a:rPr lang="en-US" dirty="0"/>
              <a:t>VGA: 4x SR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16</a:t>
            </a:fld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91824FF3-0A19-449F-9BBF-B15D1956A682}"/>
              </a:ext>
            </a:extLst>
          </p:cNvPr>
          <p:cNvSpPr/>
          <p:nvPr/>
        </p:nvSpPr>
        <p:spPr>
          <a:xfrm>
            <a:off x="1312728" y="4288747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8AE1E666-E1C3-49F2-AB27-9B64B1E35B79}"/>
              </a:ext>
            </a:extLst>
          </p:cNvPr>
          <p:cNvSpPr/>
          <p:nvPr/>
        </p:nvSpPr>
        <p:spPr>
          <a:xfrm>
            <a:off x="4320968" y="3945137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1BA71172-4956-4D6B-8A3D-8C7AE92AF04B}"/>
              </a:ext>
            </a:extLst>
          </p:cNvPr>
          <p:cNvSpPr/>
          <p:nvPr/>
        </p:nvSpPr>
        <p:spPr>
          <a:xfrm>
            <a:off x="7045441" y="3992119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F4E49762-A129-4F21-9E93-7ED4B8063536}"/>
              </a:ext>
            </a:extLst>
          </p:cNvPr>
          <p:cNvSpPr/>
          <p:nvPr/>
        </p:nvSpPr>
        <p:spPr>
          <a:xfrm>
            <a:off x="10008365" y="3345788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 + </a:t>
            </a:r>
          </a:p>
          <a:p>
            <a:r>
              <a:rPr lang="en-US" dirty="0">
                <a:solidFill>
                  <a:schemeClr val="bg1"/>
                </a:solidFill>
              </a:rPr>
              <a:t>Sharpening</a:t>
            </a:r>
          </a:p>
        </p:txBody>
      </p:sp>
      <p:pic>
        <p:nvPicPr>
          <p:cNvPr id="5" name="Kuva 4" descr="Kuva, joka sisältää kohteen ulko, rakennus, vesi, kaupunki&#10;&#10;Kuvaus luotu automaattisesti">
            <a:extLst>
              <a:ext uri="{FF2B5EF4-FFF2-40B4-BE49-F238E27FC236}">
                <a16:creationId xmlns:a16="http://schemas.microsoft.com/office/drawing/2014/main" id="{4D27E965-0A6A-49CC-9A69-1105D24BA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0" t="13110" r="25973" b="21438"/>
          <a:stretch/>
        </p:blipFill>
        <p:spPr>
          <a:xfrm>
            <a:off x="409389" y="1557339"/>
            <a:ext cx="3213846" cy="2531629"/>
          </a:xfrm>
          <a:prstGeom prst="rect">
            <a:avLst/>
          </a:prstGeom>
        </p:spPr>
      </p:pic>
      <p:pic>
        <p:nvPicPr>
          <p:cNvPr id="9" name="Kuva 8" descr="Kuva, joka sisältää kohteen ulko, vesi, rakennus, kaupunki&#10;&#10;Kuvaus luotu automaattisesti">
            <a:extLst>
              <a:ext uri="{FF2B5EF4-FFF2-40B4-BE49-F238E27FC236}">
                <a16:creationId xmlns:a16="http://schemas.microsoft.com/office/drawing/2014/main" id="{E2D169EC-3803-4D80-8B6D-760AA2EB7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34" t="15482" r="25799" b="21438"/>
          <a:stretch/>
        </p:blipFill>
        <p:spPr>
          <a:xfrm>
            <a:off x="3298473" y="4303814"/>
            <a:ext cx="3213848" cy="2439901"/>
          </a:xfrm>
          <a:prstGeom prst="rect">
            <a:avLst/>
          </a:prstGeom>
        </p:spPr>
      </p:pic>
      <p:pic>
        <p:nvPicPr>
          <p:cNvPr id="12" name="Kuva 11" descr="Kuva, joka sisältää kohteen ulko, rakennus, vesi, suuri&#10;&#10;Kuvaus luotu automaattisesti">
            <a:extLst>
              <a:ext uri="{FF2B5EF4-FFF2-40B4-BE49-F238E27FC236}">
                <a16:creationId xmlns:a16="http://schemas.microsoft.com/office/drawing/2014/main" id="{A7C0C651-7644-40EE-9D57-B144C44391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42" t="15519" r="25861" b="21252"/>
          <a:stretch/>
        </p:blipFill>
        <p:spPr>
          <a:xfrm>
            <a:off x="5750020" y="1416637"/>
            <a:ext cx="3213847" cy="2439900"/>
          </a:xfrm>
          <a:prstGeom prst="rect">
            <a:avLst/>
          </a:prstGeom>
        </p:spPr>
      </p:pic>
      <p:pic>
        <p:nvPicPr>
          <p:cNvPr id="19" name="Kuva 18" descr="Kuva, joka sisältää kohteen ulko, rakennus, vesi, kaupunki&#10;&#10;Kuvaus luotu automaattisesti">
            <a:extLst>
              <a:ext uri="{FF2B5EF4-FFF2-40B4-BE49-F238E27FC236}">
                <a16:creationId xmlns:a16="http://schemas.microsoft.com/office/drawing/2014/main" id="{E4B35100-7AF7-49E8-AC72-EAE776085F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56" t="13242" r="25713" b="21229"/>
          <a:stretch/>
        </p:blipFill>
        <p:spPr>
          <a:xfrm>
            <a:off x="8861894" y="4085079"/>
            <a:ext cx="3213845" cy="253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1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</p:spPr>
        <p:txBody>
          <a:bodyPr/>
          <a:lstStyle/>
          <a:p>
            <a:r>
              <a:rPr lang="en-US" dirty="0"/>
              <a:t>VGA: 4x SR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17</a:t>
            </a:fld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91824FF3-0A19-449F-9BBF-B15D1956A682}"/>
              </a:ext>
            </a:extLst>
          </p:cNvPr>
          <p:cNvSpPr/>
          <p:nvPr/>
        </p:nvSpPr>
        <p:spPr>
          <a:xfrm>
            <a:off x="1398453" y="5367893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8AE1E666-E1C3-49F2-AB27-9B64B1E35B79}"/>
              </a:ext>
            </a:extLst>
          </p:cNvPr>
          <p:cNvSpPr/>
          <p:nvPr/>
        </p:nvSpPr>
        <p:spPr>
          <a:xfrm>
            <a:off x="4370253" y="540178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1BA71172-4956-4D6B-8A3D-8C7AE92AF04B}"/>
              </a:ext>
            </a:extLst>
          </p:cNvPr>
          <p:cNvSpPr/>
          <p:nvPr/>
        </p:nvSpPr>
        <p:spPr>
          <a:xfrm>
            <a:off x="7210154" y="536789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F4E49762-A129-4F21-9E93-7ED4B8063536}"/>
              </a:ext>
            </a:extLst>
          </p:cNvPr>
          <p:cNvSpPr/>
          <p:nvPr/>
        </p:nvSpPr>
        <p:spPr>
          <a:xfrm>
            <a:off x="9894251" y="5367893"/>
            <a:ext cx="13644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 + </a:t>
            </a:r>
          </a:p>
          <a:p>
            <a:r>
              <a:rPr lang="en-US" dirty="0">
                <a:solidFill>
                  <a:schemeClr val="bg1"/>
                </a:solidFill>
              </a:rPr>
              <a:t>Sharpening</a:t>
            </a:r>
          </a:p>
        </p:txBody>
      </p:sp>
      <p:pic>
        <p:nvPicPr>
          <p:cNvPr id="21" name="Kuva 20" descr="Kuva, joka sisältää kohteen rakennus, ulko, mies, etu&#10;&#10;Kuvaus luotu automaattisesti">
            <a:extLst>
              <a:ext uri="{FF2B5EF4-FFF2-40B4-BE49-F238E27FC236}">
                <a16:creationId xmlns:a16="http://schemas.microsoft.com/office/drawing/2014/main" id="{5AC9649C-535C-4213-814A-349AD126C8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82" t="36158" r="17762"/>
          <a:stretch/>
        </p:blipFill>
        <p:spPr>
          <a:xfrm>
            <a:off x="842683" y="1855694"/>
            <a:ext cx="2351682" cy="3406588"/>
          </a:xfrm>
          <a:prstGeom prst="rect">
            <a:avLst/>
          </a:prstGeom>
        </p:spPr>
      </p:pic>
      <p:pic>
        <p:nvPicPr>
          <p:cNvPr id="23" name="Kuva 22" descr="Kuva, joka sisältää kohteen rakennus, ulko, katu, kävely&#10;&#10;Kuvaus luotu automaattisesti">
            <a:extLst>
              <a:ext uri="{FF2B5EF4-FFF2-40B4-BE49-F238E27FC236}">
                <a16:creationId xmlns:a16="http://schemas.microsoft.com/office/drawing/2014/main" id="{7400277D-BE3D-49A4-A6E6-75ABC6A74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88" t="36572" r="17421"/>
          <a:stretch/>
        </p:blipFill>
        <p:spPr>
          <a:xfrm>
            <a:off x="3671465" y="1799790"/>
            <a:ext cx="2351682" cy="3359545"/>
          </a:xfrm>
          <a:prstGeom prst="rect">
            <a:avLst/>
          </a:prstGeom>
        </p:spPr>
      </p:pic>
      <p:pic>
        <p:nvPicPr>
          <p:cNvPr id="25" name="Kuva 24" descr="Kuva, joka sisältää kohteen rakennus, ulko, kävely, nainen&#10;&#10;Kuvaus luotu automaattisesti">
            <a:extLst>
              <a:ext uri="{FF2B5EF4-FFF2-40B4-BE49-F238E27FC236}">
                <a16:creationId xmlns:a16="http://schemas.microsoft.com/office/drawing/2014/main" id="{5D091065-6883-4708-811B-790BFA90B9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49" t="36706" r="17000"/>
          <a:stretch/>
        </p:blipFill>
        <p:spPr>
          <a:xfrm>
            <a:off x="6445623" y="1756766"/>
            <a:ext cx="2351681" cy="3344468"/>
          </a:xfrm>
          <a:prstGeom prst="rect">
            <a:avLst/>
          </a:prstGeom>
        </p:spPr>
      </p:pic>
      <p:pic>
        <p:nvPicPr>
          <p:cNvPr id="27" name="Kuva 26" descr="Kuva, joka sisältää kohteen rakennus, ulko, kävely, katu&#10;&#10;Kuvaus luotu automaattisesti">
            <a:extLst>
              <a:ext uri="{FF2B5EF4-FFF2-40B4-BE49-F238E27FC236}">
                <a16:creationId xmlns:a16="http://schemas.microsoft.com/office/drawing/2014/main" id="{150CE855-A07B-403A-B2F7-4AC339AC28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098" t="36158" r="18000"/>
          <a:stretch/>
        </p:blipFill>
        <p:spPr>
          <a:xfrm>
            <a:off x="9345324" y="1725706"/>
            <a:ext cx="2351681" cy="340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502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</p:spPr>
        <p:txBody>
          <a:bodyPr/>
          <a:lstStyle/>
          <a:p>
            <a:r>
              <a:rPr lang="en-US" dirty="0"/>
              <a:t>HD: 4x SR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18</a:t>
            </a:fld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91824FF3-0A19-449F-9BBF-B15D1956A682}"/>
              </a:ext>
            </a:extLst>
          </p:cNvPr>
          <p:cNvSpPr/>
          <p:nvPr/>
        </p:nvSpPr>
        <p:spPr>
          <a:xfrm>
            <a:off x="1398453" y="5367893"/>
            <a:ext cx="979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  <a:p>
            <a:r>
              <a:rPr lang="en-US" dirty="0">
                <a:solidFill>
                  <a:schemeClr val="bg1"/>
                </a:solidFill>
              </a:rPr>
              <a:t>(PSNR)</a:t>
            </a:r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8AE1E666-E1C3-49F2-AB27-9B64B1E35B79}"/>
              </a:ext>
            </a:extLst>
          </p:cNvPr>
          <p:cNvSpPr/>
          <p:nvPr/>
        </p:nvSpPr>
        <p:spPr>
          <a:xfrm>
            <a:off x="4370253" y="540178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1BA71172-4956-4D6B-8A3D-8C7AE92AF04B}"/>
              </a:ext>
            </a:extLst>
          </p:cNvPr>
          <p:cNvSpPr/>
          <p:nvPr/>
        </p:nvSpPr>
        <p:spPr>
          <a:xfrm>
            <a:off x="7210154" y="5367893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(31.40)</a:t>
            </a:r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F4E49762-A129-4F21-9E93-7ED4B8063536}"/>
              </a:ext>
            </a:extLst>
          </p:cNvPr>
          <p:cNvSpPr/>
          <p:nvPr/>
        </p:nvSpPr>
        <p:spPr>
          <a:xfrm>
            <a:off x="9894251" y="5367893"/>
            <a:ext cx="13644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 + </a:t>
            </a:r>
          </a:p>
          <a:p>
            <a:r>
              <a:rPr lang="en-US" dirty="0">
                <a:solidFill>
                  <a:schemeClr val="bg1"/>
                </a:solidFill>
              </a:rPr>
              <a:t>Sharpening</a:t>
            </a:r>
          </a:p>
          <a:p>
            <a:r>
              <a:rPr lang="en-US" dirty="0">
                <a:solidFill>
                  <a:schemeClr val="bg1"/>
                </a:solidFill>
              </a:rPr>
              <a:t>(29.31)</a:t>
            </a:r>
          </a:p>
        </p:txBody>
      </p:sp>
      <p:pic>
        <p:nvPicPr>
          <p:cNvPr id="5" name="Kuva 4" descr="Kuva, joka sisältää kohteen rakennus, ulko, pöytä, katu&#10;&#10;Kuvaus luotu automaattisesti">
            <a:extLst>
              <a:ext uri="{FF2B5EF4-FFF2-40B4-BE49-F238E27FC236}">
                <a16:creationId xmlns:a16="http://schemas.microsoft.com/office/drawing/2014/main" id="{D76396FF-C734-4E6C-ABDF-BC520E211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51" t="46975" r="66621" b="16753"/>
          <a:stretch/>
        </p:blipFill>
        <p:spPr>
          <a:xfrm>
            <a:off x="1251216" y="1758441"/>
            <a:ext cx="1565142" cy="3341115"/>
          </a:xfrm>
          <a:prstGeom prst="rect">
            <a:avLst/>
          </a:prstGeom>
        </p:spPr>
      </p:pic>
      <p:pic>
        <p:nvPicPr>
          <p:cNvPr id="9" name="Kuva 8" descr="Kuva, joka sisältää kohteen rakennus, ulko, pöytä, istuminen&#10;&#10;Kuvaus luotu automaattisesti">
            <a:extLst>
              <a:ext uri="{FF2B5EF4-FFF2-40B4-BE49-F238E27FC236}">
                <a16:creationId xmlns:a16="http://schemas.microsoft.com/office/drawing/2014/main" id="{8853DC30-F36F-4FEF-A983-3654808600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51" t="46974" r="66621" b="16753"/>
          <a:stretch/>
        </p:blipFill>
        <p:spPr>
          <a:xfrm>
            <a:off x="4333697" y="1758426"/>
            <a:ext cx="1565142" cy="3341125"/>
          </a:xfrm>
          <a:prstGeom prst="rect">
            <a:avLst/>
          </a:prstGeom>
        </p:spPr>
      </p:pic>
      <p:pic>
        <p:nvPicPr>
          <p:cNvPr id="12" name="Kuva 11" descr="Kuva, joka sisältää kohteen rakennus, ulko, pöytä, katu&#10;&#10;Kuvaus luotu automaattisesti">
            <a:extLst>
              <a:ext uri="{FF2B5EF4-FFF2-40B4-BE49-F238E27FC236}">
                <a16:creationId xmlns:a16="http://schemas.microsoft.com/office/drawing/2014/main" id="{7985A999-0708-4272-850C-2FC1BA594E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51" t="46974" r="66621" b="16753"/>
          <a:stretch/>
        </p:blipFill>
        <p:spPr>
          <a:xfrm>
            <a:off x="7013641" y="1758431"/>
            <a:ext cx="1565142" cy="3341120"/>
          </a:xfrm>
          <a:prstGeom prst="rect">
            <a:avLst/>
          </a:prstGeom>
        </p:spPr>
      </p:pic>
      <p:pic>
        <p:nvPicPr>
          <p:cNvPr id="19" name="Kuva 18" descr="Kuva, joka sisältää kohteen rakennus, ulko, pöytä, istuminen&#10;&#10;Kuvaus luotu automaattisesti">
            <a:extLst>
              <a:ext uri="{FF2B5EF4-FFF2-40B4-BE49-F238E27FC236}">
                <a16:creationId xmlns:a16="http://schemas.microsoft.com/office/drawing/2014/main" id="{A4A57FBB-182C-463F-9140-2869B27676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52" t="46975" r="66620" b="16751"/>
          <a:stretch/>
        </p:blipFill>
        <p:spPr>
          <a:xfrm>
            <a:off x="9693585" y="1758435"/>
            <a:ext cx="1565142" cy="334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0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ED384BA-5DE2-424B-83A4-734E3D712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9BA6C25-D3AC-4358-BBBB-A85DDFD88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91" y="1707297"/>
            <a:ext cx="5866306" cy="4351338"/>
          </a:xfrm>
        </p:spPr>
        <p:txBody>
          <a:bodyPr>
            <a:normAutofit/>
          </a:bodyPr>
          <a:lstStyle/>
          <a:p>
            <a:r>
              <a:rPr lang="en-US" dirty="0"/>
              <a:t>Super-resolution attempts to obtain a high-resolution (HR) image from a low-resolution image (LR)</a:t>
            </a:r>
          </a:p>
          <a:p>
            <a:endParaRPr lang="en-US" dirty="0"/>
          </a:p>
          <a:p>
            <a:r>
              <a:rPr lang="en-US" dirty="0"/>
              <a:t>Generally an ill-posed problem: a LR  image can represent multiple HR images</a:t>
            </a:r>
          </a:p>
          <a:p>
            <a:endParaRPr lang="en-US" dirty="0"/>
          </a:p>
          <a:p>
            <a:r>
              <a:rPr lang="en-US" dirty="0"/>
              <a:t>Single image SR can be divided to interpolation-based methods, reconstruction-based methods and learning-based methods (Yang et. al. 2019)</a:t>
            </a:r>
          </a:p>
          <a:p>
            <a:endParaRPr lang="en-US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6D851D1C-4A15-44C0-B107-A1AFE1027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1</a:t>
            </a:fld>
            <a:endParaRPr lang="fi-FI" dirty="0"/>
          </a:p>
        </p:txBody>
      </p:sp>
      <p:pic>
        <p:nvPicPr>
          <p:cNvPr id="6" name="Kuva 5" descr="Kuva, joka sisältää kohteen rakennus, ulko, vanha, patsas&#10;&#10;Kuvaus luotu automaattisesti">
            <a:extLst>
              <a:ext uri="{FF2B5EF4-FFF2-40B4-BE49-F238E27FC236}">
                <a16:creationId xmlns:a16="http://schemas.microsoft.com/office/drawing/2014/main" id="{474903B8-294B-4A28-A472-DD18D0268C8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9152" y="2288940"/>
            <a:ext cx="1942857" cy="1942857"/>
          </a:xfrm>
          <a:prstGeom prst="rect">
            <a:avLst/>
          </a:prstGeom>
        </p:spPr>
      </p:pic>
      <p:pic>
        <p:nvPicPr>
          <p:cNvPr id="8" name="Kuva 7" descr="Kuva, joka sisältää kohteen rakennus, sumea, ulko, valokuva&#10;&#10;Kuvaus luotu automaattisesti">
            <a:extLst>
              <a:ext uri="{FF2B5EF4-FFF2-40B4-BE49-F238E27FC236}">
                <a16:creationId xmlns:a16="http://schemas.microsoft.com/office/drawing/2014/main" id="{D22C0712-F27A-45EF-94AA-9426ACF2A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897" y="2288940"/>
            <a:ext cx="1942857" cy="1942857"/>
          </a:xfrm>
          <a:prstGeom prst="rect">
            <a:avLst/>
          </a:prstGeom>
        </p:spPr>
      </p:pic>
      <p:sp>
        <p:nvSpPr>
          <p:cNvPr id="9" name="Nuoli: Oikea 8">
            <a:extLst>
              <a:ext uri="{FF2B5EF4-FFF2-40B4-BE49-F238E27FC236}">
                <a16:creationId xmlns:a16="http://schemas.microsoft.com/office/drawing/2014/main" id="{72FD4D8A-1FC3-4B79-B085-78C2546454BF}"/>
              </a:ext>
            </a:extLst>
          </p:cNvPr>
          <p:cNvSpPr/>
          <p:nvPr/>
        </p:nvSpPr>
        <p:spPr>
          <a:xfrm>
            <a:off x="9047136" y="3056058"/>
            <a:ext cx="579879" cy="4441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967CE495-C2E7-444D-B04F-C1C88B8E845B}"/>
              </a:ext>
            </a:extLst>
          </p:cNvPr>
          <p:cNvSpPr txBox="1"/>
          <p:nvPr/>
        </p:nvSpPr>
        <p:spPr>
          <a:xfrm>
            <a:off x="6816897" y="4277517"/>
            <a:ext cx="1580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Low-resolution (LR) image</a:t>
            </a:r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A48B6AFA-8DCF-4AF6-92F9-EBD6E7540BAF}"/>
              </a:ext>
            </a:extLst>
          </p:cNvPr>
          <p:cNvSpPr txBox="1"/>
          <p:nvPr/>
        </p:nvSpPr>
        <p:spPr>
          <a:xfrm>
            <a:off x="10000277" y="4277517"/>
            <a:ext cx="15806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High-resolution (HR) image</a:t>
            </a:r>
          </a:p>
        </p:txBody>
      </p:sp>
    </p:spTree>
    <p:extLst>
      <p:ext uri="{BB962C8B-B14F-4D97-AF65-F5344CB8AC3E}">
        <p14:creationId xmlns:p14="http://schemas.microsoft.com/office/powerpoint/2010/main" val="54489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</p:spPr>
        <p:txBody>
          <a:bodyPr/>
          <a:lstStyle/>
          <a:p>
            <a:r>
              <a:rPr lang="en-US" dirty="0"/>
              <a:t>HD: 4x SR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19</a:t>
            </a:fld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91824FF3-0A19-449F-9BBF-B15D1956A682}"/>
              </a:ext>
            </a:extLst>
          </p:cNvPr>
          <p:cNvSpPr/>
          <p:nvPr/>
        </p:nvSpPr>
        <p:spPr>
          <a:xfrm>
            <a:off x="1398453" y="5367893"/>
            <a:ext cx="10310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Origina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(PSNR)l</a:t>
            </a:r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8AE1E666-E1C3-49F2-AB27-9B64B1E35B79}"/>
              </a:ext>
            </a:extLst>
          </p:cNvPr>
          <p:cNvSpPr/>
          <p:nvPr/>
        </p:nvSpPr>
        <p:spPr>
          <a:xfrm>
            <a:off x="4370253" y="540178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1BA71172-4956-4D6B-8A3D-8C7AE92AF04B}"/>
              </a:ext>
            </a:extLst>
          </p:cNvPr>
          <p:cNvSpPr/>
          <p:nvPr/>
        </p:nvSpPr>
        <p:spPr>
          <a:xfrm>
            <a:off x="7210154" y="5367893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(28.57)</a:t>
            </a:r>
          </a:p>
        </p:txBody>
      </p:sp>
      <p:sp>
        <p:nvSpPr>
          <p:cNvPr id="16" name="Suorakulmio 15">
            <a:extLst>
              <a:ext uri="{FF2B5EF4-FFF2-40B4-BE49-F238E27FC236}">
                <a16:creationId xmlns:a16="http://schemas.microsoft.com/office/drawing/2014/main" id="{F4E49762-A129-4F21-9E93-7ED4B8063536}"/>
              </a:ext>
            </a:extLst>
          </p:cNvPr>
          <p:cNvSpPr/>
          <p:nvPr/>
        </p:nvSpPr>
        <p:spPr>
          <a:xfrm>
            <a:off x="9894251" y="5367893"/>
            <a:ext cx="136447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 + </a:t>
            </a:r>
          </a:p>
          <a:p>
            <a:r>
              <a:rPr lang="en-US" dirty="0">
                <a:solidFill>
                  <a:schemeClr val="bg1"/>
                </a:solidFill>
              </a:rPr>
              <a:t>Sharpening</a:t>
            </a:r>
          </a:p>
          <a:p>
            <a:r>
              <a:rPr lang="en-US" dirty="0">
                <a:solidFill>
                  <a:schemeClr val="bg1"/>
                </a:solidFill>
              </a:rPr>
              <a:t>(26.09)</a:t>
            </a:r>
          </a:p>
        </p:txBody>
      </p:sp>
      <p:pic>
        <p:nvPicPr>
          <p:cNvPr id="6" name="Kuva 5" descr="Kuva, joka sisältää kohteen ulko, rakennus, lumi, katu&#10;&#10;Kuvaus luotu automaattisesti">
            <a:extLst>
              <a:ext uri="{FF2B5EF4-FFF2-40B4-BE49-F238E27FC236}">
                <a16:creationId xmlns:a16="http://schemas.microsoft.com/office/drawing/2014/main" id="{D08C2973-A6BC-4EE8-8ADC-4CBD77E30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595" t="17839" r="30164" b="46786"/>
          <a:stretch/>
        </p:blipFill>
        <p:spPr>
          <a:xfrm>
            <a:off x="1084127" y="1776912"/>
            <a:ext cx="2135325" cy="3304175"/>
          </a:xfrm>
          <a:prstGeom prst="rect">
            <a:avLst/>
          </a:prstGeom>
        </p:spPr>
      </p:pic>
      <p:pic>
        <p:nvPicPr>
          <p:cNvPr id="8" name="Kuva 7" descr="Kuva, joka sisältää kohteen ulko, rakennus, lumi, katu&#10;&#10;Kuvaus luotu automaattisesti">
            <a:extLst>
              <a:ext uri="{FF2B5EF4-FFF2-40B4-BE49-F238E27FC236}">
                <a16:creationId xmlns:a16="http://schemas.microsoft.com/office/drawing/2014/main" id="{18FD1B83-FAE1-4E12-B51F-2D3D4355F7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786" t="17901" r="29920" b="46600"/>
          <a:stretch/>
        </p:blipFill>
        <p:spPr>
          <a:xfrm>
            <a:off x="4094028" y="1700710"/>
            <a:ext cx="2135322" cy="3304175"/>
          </a:xfrm>
          <a:prstGeom prst="rect">
            <a:avLst/>
          </a:prstGeom>
        </p:spPr>
      </p:pic>
      <p:pic>
        <p:nvPicPr>
          <p:cNvPr id="11" name="Kuva 10" descr="Kuva, joka sisältää kohteen ulko, rakennus, lumi, katu&#10;&#10;Kuvaus luotu automaattisesti">
            <a:extLst>
              <a:ext uri="{FF2B5EF4-FFF2-40B4-BE49-F238E27FC236}">
                <a16:creationId xmlns:a16="http://schemas.microsoft.com/office/drawing/2014/main" id="{2B809E7E-60D4-4D89-918E-BDFD11BA7D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615" t="17808" r="30139" b="46804"/>
          <a:stretch/>
        </p:blipFill>
        <p:spPr>
          <a:xfrm>
            <a:off x="6837228" y="1700711"/>
            <a:ext cx="2135322" cy="3304175"/>
          </a:xfrm>
          <a:prstGeom prst="rect">
            <a:avLst/>
          </a:prstGeom>
        </p:spPr>
      </p:pic>
      <p:pic>
        <p:nvPicPr>
          <p:cNvPr id="18" name="Kuva 17" descr="Kuva, joka sisältää kohteen ulko, rakennus, lumi, katu&#10;&#10;Kuvaus luotu automaattisesti">
            <a:extLst>
              <a:ext uri="{FF2B5EF4-FFF2-40B4-BE49-F238E27FC236}">
                <a16:creationId xmlns:a16="http://schemas.microsoft.com/office/drawing/2014/main" id="{FA214759-702B-4592-B6E2-68573F324C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4615" t="17808" r="30139" b="46804"/>
          <a:stretch/>
        </p:blipFill>
        <p:spPr>
          <a:xfrm>
            <a:off x="9408978" y="1700712"/>
            <a:ext cx="2135322" cy="33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405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</p:spPr>
        <p:txBody>
          <a:bodyPr/>
          <a:lstStyle/>
          <a:p>
            <a:r>
              <a:rPr lang="en-US" dirty="0"/>
              <a:t>HD: 8x SR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20</a:t>
            </a:fld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91824FF3-0A19-449F-9BBF-B15D1956A682}"/>
              </a:ext>
            </a:extLst>
          </p:cNvPr>
          <p:cNvSpPr/>
          <p:nvPr/>
        </p:nvSpPr>
        <p:spPr>
          <a:xfrm>
            <a:off x="2014225" y="5650116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8AE1E666-E1C3-49F2-AB27-9B64B1E35B79}"/>
              </a:ext>
            </a:extLst>
          </p:cNvPr>
          <p:cNvSpPr/>
          <p:nvPr/>
        </p:nvSpPr>
        <p:spPr>
          <a:xfrm>
            <a:off x="5618946" y="5650116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1BA71172-4956-4D6B-8A3D-8C7AE92AF04B}"/>
              </a:ext>
            </a:extLst>
          </p:cNvPr>
          <p:cNvSpPr/>
          <p:nvPr/>
        </p:nvSpPr>
        <p:spPr>
          <a:xfrm>
            <a:off x="8796907" y="5599873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Kuva 4" descr="Kuva, joka sisältää kohteen ulko, henkilö, vesi, joki&#10;&#10;Kuvaus luotu automaattisesti">
            <a:extLst>
              <a:ext uri="{FF2B5EF4-FFF2-40B4-BE49-F238E27FC236}">
                <a16:creationId xmlns:a16="http://schemas.microsoft.com/office/drawing/2014/main" id="{F0463C5A-12F2-4E30-BD5F-11180039C6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13" r="6762"/>
          <a:stretch/>
        </p:blipFill>
        <p:spPr>
          <a:xfrm>
            <a:off x="1407574" y="1425072"/>
            <a:ext cx="2281559" cy="4075088"/>
          </a:xfrm>
          <a:prstGeom prst="rect">
            <a:avLst/>
          </a:prstGeom>
        </p:spPr>
      </p:pic>
      <p:pic>
        <p:nvPicPr>
          <p:cNvPr id="7" name="Kuva 6" descr="Kuva, joka sisältää kohteen ulko, henkilö, joki, puu&#10;&#10;Kuvaus luotu automaattisesti">
            <a:extLst>
              <a:ext uri="{FF2B5EF4-FFF2-40B4-BE49-F238E27FC236}">
                <a16:creationId xmlns:a16="http://schemas.microsoft.com/office/drawing/2014/main" id="{9A5AB2C3-CC53-4DC5-AC64-6EE7ACB7C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19" r="6461"/>
          <a:stretch/>
        </p:blipFill>
        <p:spPr>
          <a:xfrm>
            <a:off x="4955219" y="1422221"/>
            <a:ext cx="2281560" cy="4075699"/>
          </a:xfrm>
          <a:prstGeom prst="rect">
            <a:avLst/>
          </a:prstGeom>
        </p:spPr>
      </p:pic>
      <p:pic>
        <p:nvPicPr>
          <p:cNvPr id="9" name="Kuva 8" descr="Kuva, joka sisältää kohteen ulko, henkilö, nainen, mies&#10;&#10;Kuvaus luotu automaattisesti">
            <a:extLst>
              <a:ext uri="{FF2B5EF4-FFF2-40B4-BE49-F238E27FC236}">
                <a16:creationId xmlns:a16="http://schemas.microsoft.com/office/drawing/2014/main" id="{D3C656B2-951A-4992-8454-2AD8A96CBB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51" t="1" r="6741" b="314"/>
          <a:stretch/>
        </p:blipFill>
        <p:spPr>
          <a:xfrm>
            <a:off x="8242185" y="1425072"/>
            <a:ext cx="2281559" cy="407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134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</p:spPr>
        <p:txBody>
          <a:bodyPr/>
          <a:lstStyle/>
          <a:p>
            <a:r>
              <a:rPr lang="en-US" dirty="0"/>
              <a:t>HD: 8x SR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21</a:t>
            </a:fld>
            <a:endParaRPr lang="fi-FI" dirty="0"/>
          </a:p>
        </p:txBody>
      </p:sp>
      <p:sp>
        <p:nvSpPr>
          <p:cNvPr id="13" name="Suorakulmio 12">
            <a:extLst>
              <a:ext uri="{FF2B5EF4-FFF2-40B4-BE49-F238E27FC236}">
                <a16:creationId xmlns:a16="http://schemas.microsoft.com/office/drawing/2014/main" id="{91824FF3-0A19-449F-9BBF-B15D1956A682}"/>
              </a:ext>
            </a:extLst>
          </p:cNvPr>
          <p:cNvSpPr/>
          <p:nvPr/>
        </p:nvSpPr>
        <p:spPr>
          <a:xfrm>
            <a:off x="2131786" y="5945951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14" name="Suorakulmio 13">
            <a:extLst>
              <a:ext uri="{FF2B5EF4-FFF2-40B4-BE49-F238E27FC236}">
                <a16:creationId xmlns:a16="http://schemas.microsoft.com/office/drawing/2014/main" id="{8AE1E666-E1C3-49F2-AB27-9B64B1E35B79}"/>
              </a:ext>
            </a:extLst>
          </p:cNvPr>
          <p:cNvSpPr/>
          <p:nvPr/>
        </p:nvSpPr>
        <p:spPr>
          <a:xfrm>
            <a:off x="5618946" y="5945951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</p:txBody>
      </p:sp>
      <p:sp>
        <p:nvSpPr>
          <p:cNvPr id="15" name="Suorakulmio 14">
            <a:extLst>
              <a:ext uri="{FF2B5EF4-FFF2-40B4-BE49-F238E27FC236}">
                <a16:creationId xmlns:a16="http://schemas.microsoft.com/office/drawing/2014/main" id="{1BA71172-4956-4D6B-8A3D-8C7AE92AF04B}"/>
              </a:ext>
            </a:extLst>
          </p:cNvPr>
          <p:cNvSpPr/>
          <p:nvPr/>
        </p:nvSpPr>
        <p:spPr>
          <a:xfrm>
            <a:off x="8888098" y="5950079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Kuva 5" descr="Kuva, joka sisältää kohteen ulko, rakennus, vesi, suuri&#10;&#10;Kuvaus luotu automaattisesti">
            <a:extLst>
              <a:ext uri="{FF2B5EF4-FFF2-40B4-BE49-F238E27FC236}">
                <a16:creationId xmlns:a16="http://schemas.microsoft.com/office/drawing/2014/main" id="{75CF0119-B152-484F-8F11-792DF72F37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3" r="46389"/>
          <a:stretch/>
        </p:blipFill>
        <p:spPr>
          <a:xfrm>
            <a:off x="1463799" y="1742438"/>
            <a:ext cx="2315728" cy="4199966"/>
          </a:xfrm>
          <a:prstGeom prst="rect">
            <a:avLst/>
          </a:prstGeom>
        </p:spPr>
      </p:pic>
      <p:pic>
        <p:nvPicPr>
          <p:cNvPr id="10" name="Kuva 9" descr="Kuva, joka sisältää kohteen ulko, vesi, rakennus, kaupunki&#10;&#10;Kuvaus luotu automaattisesti">
            <a:extLst>
              <a:ext uri="{FF2B5EF4-FFF2-40B4-BE49-F238E27FC236}">
                <a16:creationId xmlns:a16="http://schemas.microsoft.com/office/drawing/2014/main" id="{FAFEC1FC-AD7F-4601-B0F6-F87CF2D2F5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53" r="46389"/>
          <a:stretch/>
        </p:blipFill>
        <p:spPr>
          <a:xfrm>
            <a:off x="4839079" y="1631702"/>
            <a:ext cx="2315728" cy="4199965"/>
          </a:xfrm>
          <a:prstGeom prst="rect">
            <a:avLst/>
          </a:prstGeom>
        </p:spPr>
      </p:pic>
      <p:pic>
        <p:nvPicPr>
          <p:cNvPr id="12" name="Kuva 11" descr="Kuva, joka sisältää kohteen ulko, rakennus, vesi, pysäköity&#10;&#10;Kuvaus luotu automaattisesti">
            <a:extLst>
              <a:ext uri="{FF2B5EF4-FFF2-40B4-BE49-F238E27FC236}">
                <a16:creationId xmlns:a16="http://schemas.microsoft.com/office/drawing/2014/main" id="{E811B817-7677-45CF-91A2-D7C35CB21E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66" r="46389"/>
          <a:stretch/>
        </p:blipFill>
        <p:spPr>
          <a:xfrm>
            <a:off x="8329477" y="1631702"/>
            <a:ext cx="2106976" cy="419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94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</p:spPr>
        <p:txBody>
          <a:bodyPr/>
          <a:lstStyle/>
          <a:p>
            <a:r>
              <a:rPr lang="en-US" dirty="0"/>
              <a:t>Comparison to SRGAN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22</a:t>
            </a:fld>
            <a:endParaRPr lang="fi-FI" dirty="0"/>
          </a:p>
        </p:txBody>
      </p:sp>
      <p:pic>
        <p:nvPicPr>
          <p:cNvPr id="25" name="Kuva 24" descr="Kuva, joka sisältää kohteen ulko, henkilö, mies, seisominen&#10;&#10;Kuvaus luotu automaattisesti">
            <a:extLst>
              <a:ext uri="{FF2B5EF4-FFF2-40B4-BE49-F238E27FC236}">
                <a16:creationId xmlns:a16="http://schemas.microsoft.com/office/drawing/2014/main" id="{5AB5184D-E76C-43A4-A121-F95F15029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23" t="37884" r="42228" b="39146"/>
          <a:stretch/>
        </p:blipFill>
        <p:spPr>
          <a:xfrm>
            <a:off x="1308846" y="1730191"/>
            <a:ext cx="1999129" cy="3880667"/>
          </a:xfrm>
          <a:prstGeom prst="rect">
            <a:avLst/>
          </a:prstGeom>
        </p:spPr>
      </p:pic>
      <p:pic>
        <p:nvPicPr>
          <p:cNvPr id="27" name="Kuva 26" descr="Kuva, joka sisältää kohteen ulko, henkilö, mies, seisominen&#10;&#10;Kuvaus luotu automaattisesti">
            <a:extLst>
              <a:ext uri="{FF2B5EF4-FFF2-40B4-BE49-F238E27FC236}">
                <a16:creationId xmlns:a16="http://schemas.microsoft.com/office/drawing/2014/main" id="{047179F3-80CB-4E8B-AE73-714A6EE22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50" t="37884" r="42501" b="39146"/>
          <a:stretch/>
        </p:blipFill>
        <p:spPr>
          <a:xfrm>
            <a:off x="4186516" y="1730191"/>
            <a:ext cx="1999129" cy="3880663"/>
          </a:xfrm>
          <a:prstGeom prst="rect">
            <a:avLst/>
          </a:prstGeom>
        </p:spPr>
      </p:pic>
      <p:pic>
        <p:nvPicPr>
          <p:cNvPr id="29" name="Kuva 28" descr="Kuva, joka sisältää kohteen ulko, henkilö, mies, seisominen&#10;&#10;Kuvaus luotu automaattisesti">
            <a:extLst>
              <a:ext uri="{FF2B5EF4-FFF2-40B4-BE49-F238E27FC236}">
                <a16:creationId xmlns:a16="http://schemas.microsoft.com/office/drawing/2014/main" id="{96588FEC-5C13-496F-A285-7106FE6084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750" t="37884" r="42501" b="39146"/>
          <a:stretch/>
        </p:blipFill>
        <p:spPr>
          <a:xfrm>
            <a:off x="7064186" y="1730185"/>
            <a:ext cx="1999129" cy="3880663"/>
          </a:xfrm>
          <a:prstGeom prst="rect">
            <a:avLst/>
          </a:prstGeom>
        </p:spPr>
      </p:pic>
      <p:pic>
        <p:nvPicPr>
          <p:cNvPr id="31" name="Kuva 30" descr="Kuva, joka sisältää kohteen ulko, henkilö, mies, pitäminen&#10;&#10;Kuvaus luotu automaattisesti">
            <a:extLst>
              <a:ext uri="{FF2B5EF4-FFF2-40B4-BE49-F238E27FC236}">
                <a16:creationId xmlns:a16="http://schemas.microsoft.com/office/drawing/2014/main" id="{8FE36203-A134-4CFD-B95D-8803CEAD3E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023" t="37884" r="42228" b="39146"/>
          <a:stretch/>
        </p:blipFill>
        <p:spPr>
          <a:xfrm>
            <a:off x="9628093" y="1730186"/>
            <a:ext cx="1999129" cy="3880663"/>
          </a:xfrm>
          <a:prstGeom prst="rect">
            <a:avLst/>
          </a:prstGeom>
        </p:spPr>
      </p:pic>
      <p:sp>
        <p:nvSpPr>
          <p:cNvPr id="32" name="Suorakulmio 31">
            <a:extLst>
              <a:ext uri="{FF2B5EF4-FFF2-40B4-BE49-F238E27FC236}">
                <a16:creationId xmlns:a16="http://schemas.microsoft.com/office/drawing/2014/main" id="{C5C2E678-4A3C-4683-B275-93F61E33892E}"/>
              </a:ext>
            </a:extLst>
          </p:cNvPr>
          <p:cNvSpPr/>
          <p:nvPr/>
        </p:nvSpPr>
        <p:spPr>
          <a:xfrm>
            <a:off x="1398453" y="5749801"/>
            <a:ext cx="979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  <a:p>
            <a:r>
              <a:rPr lang="en-US" dirty="0">
                <a:solidFill>
                  <a:schemeClr val="bg1"/>
                </a:solidFill>
              </a:rPr>
              <a:t>(PSNR)</a:t>
            </a:r>
          </a:p>
        </p:txBody>
      </p:sp>
      <p:sp>
        <p:nvSpPr>
          <p:cNvPr id="33" name="Suorakulmio 32">
            <a:extLst>
              <a:ext uri="{FF2B5EF4-FFF2-40B4-BE49-F238E27FC236}">
                <a16:creationId xmlns:a16="http://schemas.microsoft.com/office/drawing/2014/main" id="{C9B9F2FE-D484-45CB-B8A6-F9D8DD534C2C}"/>
              </a:ext>
            </a:extLst>
          </p:cNvPr>
          <p:cNvSpPr/>
          <p:nvPr/>
        </p:nvSpPr>
        <p:spPr>
          <a:xfrm>
            <a:off x="4370253" y="5783694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  <a:p>
            <a:r>
              <a:rPr lang="en-US" dirty="0">
                <a:solidFill>
                  <a:schemeClr val="bg1"/>
                </a:solidFill>
              </a:rPr>
              <a:t>(27.36)</a:t>
            </a:r>
          </a:p>
        </p:txBody>
      </p:sp>
      <p:sp>
        <p:nvSpPr>
          <p:cNvPr id="34" name="Suorakulmio 33">
            <a:extLst>
              <a:ext uri="{FF2B5EF4-FFF2-40B4-BE49-F238E27FC236}">
                <a16:creationId xmlns:a16="http://schemas.microsoft.com/office/drawing/2014/main" id="{4933BAB1-E14B-49AA-9276-18E3988E5EF0}"/>
              </a:ext>
            </a:extLst>
          </p:cNvPr>
          <p:cNvSpPr/>
          <p:nvPr/>
        </p:nvSpPr>
        <p:spPr>
          <a:xfrm>
            <a:off x="7210154" y="5749801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(29.95)</a:t>
            </a:r>
          </a:p>
        </p:txBody>
      </p:sp>
      <p:sp>
        <p:nvSpPr>
          <p:cNvPr id="35" name="Suorakulmio 34">
            <a:extLst>
              <a:ext uri="{FF2B5EF4-FFF2-40B4-BE49-F238E27FC236}">
                <a16:creationId xmlns:a16="http://schemas.microsoft.com/office/drawing/2014/main" id="{636F9376-7E26-40BA-8B70-C1DF46C8B835}"/>
              </a:ext>
            </a:extLst>
          </p:cNvPr>
          <p:cNvSpPr/>
          <p:nvPr/>
        </p:nvSpPr>
        <p:spPr>
          <a:xfrm>
            <a:off x="10064580" y="5749801"/>
            <a:ext cx="10054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SRGAN</a:t>
            </a:r>
          </a:p>
          <a:p>
            <a:r>
              <a:rPr lang="en-US" dirty="0">
                <a:solidFill>
                  <a:schemeClr val="bg1"/>
                </a:solidFill>
              </a:rPr>
              <a:t>(29.70)</a:t>
            </a:r>
          </a:p>
        </p:txBody>
      </p:sp>
    </p:spTree>
    <p:extLst>
      <p:ext uri="{BB962C8B-B14F-4D97-AF65-F5344CB8AC3E}">
        <p14:creationId xmlns:p14="http://schemas.microsoft.com/office/powerpoint/2010/main" val="31300630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</p:spPr>
        <p:txBody>
          <a:bodyPr/>
          <a:lstStyle/>
          <a:p>
            <a:r>
              <a:rPr lang="en-US" dirty="0"/>
              <a:t>Comparison to SRGAN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23</a:t>
            </a:fld>
            <a:endParaRPr lang="fi-FI" dirty="0"/>
          </a:p>
        </p:txBody>
      </p:sp>
      <p:pic>
        <p:nvPicPr>
          <p:cNvPr id="7" name="Kuva 6" descr="Kuva, joka sisältää kohteen ulko, vesi, laiva, näkymä&#10;&#10;Kuvaus luotu automaattisesti">
            <a:extLst>
              <a:ext uri="{FF2B5EF4-FFF2-40B4-BE49-F238E27FC236}">
                <a16:creationId xmlns:a16="http://schemas.microsoft.com/office/drawing/2014/main" id="{71993A7F-FA3B-4574-99D7-288AFF9078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4" t="30043" r="57416" b="29677"/>
          <a:stretch/>
        </p:blipFill>
        <p:spPr>
          <a:xfrm>
            <a:off x="1346020" y="1604329"/>
            <a:ext cx="1712310" cy="3926892"/>
          </a:xfrm>
          <a:prstGeom prst="rect">
            <a:avLst/>
          </a:prstGeom>
        </p:spPr>
      </p:pic>
      <p:pic>
        <p:nvPicPr>
          <p:cNvPr id="9" name="Kuva 8" descr="Kuva, joka sisältää kohteen ulko, vesi, laiva, näkymä&#10;&#10;Kuvaus luotu automaattisesti">
            <a:extLst>
              <a:ext uri="{FF2B5EF4-FFF2-40B4-BE49-F238E27FC236}">
                <a16:creationId xmlns:a16="http://schemas.microsoft.com/office/drawing/2014/main" id="{E0816F58-4761-4605-B5AB-14A457941E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54" t="30043" r="57337" b="29677"/>
          <a:stretch/>
        </p:blipFill>
        <p:spPr>
          <a:xfrm>
            <a:off x="4143040" y="1557339"/>
            <a:ext cx="1712308" cy="3926894"/>
          </a:xfrm>
          <a:prstGeom prst="rect">
            <a:avLst/>
          </a:prstGeom>
        </p:spPr>
      </p:pic>
      <p:pic>
        <p:nvPicPr>
          <p:cNvPr id="11" name="Kuva 10" descr="Kuva, joka sisältää kohteen ulko, vesi, laiva, näkymä&#10;&#10;Kuvaus luotu automaattisesti">
            <a:extLst>
              <a:ext uri="{FF2B5EF4-FFF2-40B4-BE49-F238E27FC236}">
                <a16:creationId xmlns:a16="http://schemas.microsoft.com/office/drawing/2014/main" id="{2235696E-A150-4C43-8D0C-A39334EFCB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54" t="30043" r="57337" b="29676"/>
          <a:stretch/>
        </p:blipFill>
        <p:spPr>
          <a:xfrm>
            <a:off x="6940058" y="1465553"/>
            <a:ext cx="1712308" cy="3926894"/>
          </a:xfrm>
          <a:prstGeom prst="rect">
            <a:avLst/>
          </a:prstGeom>
        </p:spPr>
      </p:pic>
      <p:pic>
        <p:nvPicPr>
          <p:cNvPr id="13" name="Kuva 12" descr="Kuva, joka sisältää kohteen ulko, vesi, laiva, näkymä&#10;&#10;Kuvaus luotu automaattisesti">
            <a:extLst>
              <a:ext uri="{FF2B5EF4-FFF2-40B4-BE49-F238E27FC236}">
                <a16:creationId xmlns:a16="http://schemas.microsoft.com/office/drawing/2014/main" id="{55FFCAF0-BA3C-4BF0-8442-08F07A790D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74" t="30043" r="57416" b="29677"/>
          <a:stretch/>
        </p:blipFill>
        <p:spPr>
          <a:xfrm>
            <a:off x="9567015" y="1465553"/>
            <a:ext cx="1712308" cy="3926894"/>
          </a:xfrm>
          <a:prstGeom prst="rect">
            <a:avLst/>
          </a:prstGeom>
        </p:spPr>
      </p:pic>
      <p:sp>
        <p:nvSpPr>
          <p:cNvPr id="22" name="Suorakulmio 21">
            <a:extLst>
              <a:ext uri="{FF2B5EF4-FFF2-40B4-BE49-F238E27FC236}">
                <a16:creationId xmlns:a16="http://schemas.microsoft.com/office/drawing/2014/main" id="{B9EEF509-2FDE-4036-BDB6-DCA92FDCE9EF}"/>
              </a:ext>
            </a:extLst>
          </p:cNvPr>
          <p:cNvSpPr/>
          <p:nvPr/>
        </p:nvSpPr>
        <p:spPr>
          <a:xfrm>
            <a:off x="1398453" y="5749801"/>
            <a:ext cx="979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  <a:p>
            <a:r>
              <a:rPr lang="en-US" dirty="0">
                <a:solidFill>
                  <a:schemeClr val="bg1"/>
                </a:solidFill>
              </a:rPr>
              <a:t>(PSNR)</a:t>
            </a:r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B722BD72-B254-4F71-8969-A33C14C8DF7A}"/>
              </a:ext>
            </a:extLst>
          </p:cNvPr>
          <p:cNvSpPr/>
          <p:nvPr/>
        </p:nvSpPr>
        <p:spPr>
          <a:xfrm>
            <a:off x="4370253" y="5783694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  <a:p>
            <a:r>
              <a:rPr lang="en-US" dirty="0">
                <a:solidFill>
                  <a:schemeClr val="bg1"/>
                </a:solidFill>
              </a:rPr>
              <a:t>(22.70)</a:t>
            </a:r>
          </a:p>
        </p:txBody>
      </p:sp>
      <p:sp>
        <p:nvSpPr>
          <p:cNvPr id="24" name="Suorakulmio 23">
            <a:extLst>
              <a:ext uri="{FF2B5EF4-FFF2-40B4-BE49-F238E27FC236}">
                <a16:creationId xmlns:a16="http://schemas.microsoft.com/office/drawing/2014/main" id="{BA7D1C73-C012-4D18-9DA3-FC826153FDA9}"/>
              </a:ext>
            </a:extLst>
          </p:cNvPr>
          <p:cNvSpPr/>
          <p:nvPr/>
        </p:nvSpPr>
        <p:spPr>
          <a:xfrm>
            <a:off x="7210154" y="5749801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(23.58)</a:t>
            </a:r>
          </a:p>
        </p:txBody>
      </p:sp>
      <p:sp>
        <p:nvSpPr>
          <p:cNvPr id="26" name="Suorakulmio 25">
            <a:extLst>
              <a:ext uri="{FF2B5EF4-FFF2-40B4-BE49-F238E27FC236}">
                <a16:creationId xmlns:a16="http://schemas.microsoft.com/office/drawing/2014/main" id="{3B20B852-E660-40F0-867B-CA0B4A18D2A1}"/>
              </a:ext>
            </a:extLst>
          </p:cNvPr>
          <p:cNvSpPr/>
          <p:nvPr/>
        </p:nvSpPr>
        <p:spPr>
          <a:xfrm>
            <a:off x="10064580" y="5749801"/>
            <a:ext cx="10054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SRGAN</a:t>
            </a:r>
          </a:p>
          <a:p>
            <a:r>
              <a:rPr lang="en-US" dirty="0">
                <a:solidFill>
                  <a:schemeClr val="bg1"/>
                </a:solidFill>
              </a:rPr>
              <a:t>(22.10)</a:t>
            </a:r>
          </a:p>
        </p:txBody>
      </p:sp>
    </p:spTree>
    <p:extLst>
      <p:ext uri="{BB962C8B-B14F-4D97-AF65-F5344CB8AC3E}">
        <p14:creationId xmlns:p14="http://schemas.microsoft.com/office/powerpoint/2010/main" val="1664291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72F91DA-F943-48EF-95F1-8C56389CD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89" y="911723"/>
            <a:ext cx="10515600" cy="645616"/>
          </a:xfrm>
        </p:spPr>
        <p:txBody>
          <a:bodyPr/>
          <a:lstStyle/>
          <a:p>
            <a:r>
              <a:rPr lang="en-US" dirty="0"/>
              <a:t>Comparison to SRGAN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A8BB7229-707B-4D94-8F08-77FA9F703E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24</a:t>
            </a:fld>
            <a:endParaRPr lang="fi-FI" dirty="0"/>
          </a:p>
        </p:txBody>
      </p:sp>
      <p:pic>
        <p:nvPicPr>
          <p:cNvPr id="5" name="Kuva 4" descr="Kuva, joka sisältää kohteen ulko, auringonlasku, vesi, ranta&#10;&#10;Kuvaus luotu automaattisesti">
            <a:extLst>
              <a:ext uri="{FF2B5EF4-FFF2-40B4-BE49-F238E27FC236}">
                <a16:creationId xmlns:a16="http://schemas.microsoft.com/office/drawing/2014/main" id="{334925DD-F407-4FEE-9C03-980323C9B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59" t="41758"/>
          <a:stretch/>
        </p:blipFill>
        <p:spPr>
          <a:xfrm>
            <a:off x="922647" y="1716623"/>
            <a:ext cx="2017135" cy="3403171"/>
          </a:xfrm>
          <a:prstGeom prst="rect">
            <a:avLst/>
          </a:prstGeom>
        </p:spPr>
      </p:pic>
      <p:pic>
        <p:nvPicPr>
          <p:cNvPr id="8" name="Kuva 7" descr="Kuva, joka sisältää kohteen ulko, auringonlasku, vesi, luonto&#10;&#10;Kuvaus luotu automaattisesti">
            <a:extLst>
              <a:ext uri="{FF2B5EF4-FFF2-40B4-BE49-F238E27FC236}">
                <a16:creationId xmlns:a16="http://schemas.microsoft.com/office/drawing/2014/main" id="{6E865C21-8C8F-45B4-97F0-E050FED89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46" t="41758"/>
          <a:stretch/>
        </p:blipFill>
        <p:spPr>
          <a:xfrm>
            <a:off x="3782307" y="1727415"/>
            <a:ext cx="2026262" cy="3403169"/>
          </a:xfrm>
          <a:prstGeom prst="rect">
            <a:avLst/>
          </a:prstGeom>
        </p:spPr>
      </p:pic>
      <p:pic>
        <p:nvPicPr>
          <p:cNvPr id="12" name="Kuva 11" descr="Kuva, joka sisältää kohteen ulko, auringonlasku, vesi, ranta&#10;&#10;Kuvaus luotu automaattisesti">
            <a:extLst>
              <a:ext uri="{FF2B5EF4-FFF2-40B4-BE49-F238E27FC236}">
                <a16:creationId xmlns:a16="http://schemas.microsoft.com/office/drawing/2014/main" id="{CBB777F8-59DF-4218-9AA5-F819D359FA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80" t="44918"/>
          <a:stretch/>
        </p:blipFill>
        <p:spPr>
          <a:xfrm>
            <a:off x="6651095" y="1819718"/>
            <a:ext cx="2017137" cy="3218564"/>
          </a:xfrm>
          <a:prstGeom prst="rect">
            <a:avLst/>
          </a:prstGeom>
        </p:spPr>
      </p:pic>
      <p:pic>
        <p:nvPicPr>
          <p:cNvPr id="15" name="Kuva 14" descr="Kuva, joka sisältää kohteen auringonlasku, ulko, vesi, aurinko&#10;&#10;Kuvaus luotu automaattisesti">
            <a:extLst>
              <a:ext uri="{FF2B5EF4-FFF2-40B4-BE49-F238E27FC236}">
                <a16:creationId xmlns:a16="http://schemas.microsoft.com/office/drawing/2014/main" id="{44242CB3-BF67-4DB3-BD16-9A9DAB076F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74" t="44543"/>
          <a:stretch/>
        </p:blipFill>
        <p:spPr>
          <a:xfrm>
            <a:off x="9269506" y="1808926"/>
            <a:ext cx="1999846" cy="3218563"/>
          </a:xfrm>
          <a:prstGeom prst="rect">
            <a:avLst/>
          </a:prstGeom>
        </p:spPr>
      </p:pic>
      <p:sp>
        <p:nvSpPr>
          <p:cNvPr id="20" name="Suorakulmio 19">
            <a:extLst>
              <a:ext uri="{FF2B5EF4-FFF2-40B4-BE49-F238E27FC236}">
                <a16:creationId xmlns:a16="http://schemas.microsoft.com/office/drawing/2014/main" id="{A35B18C6-D3BD-4D14-A47F-F549A3C46F96}"/>
              </a:ext>
            </a:extLst>
          </p:cNvPr>
          <p:cNvSpPr/>
          <p:nvPr/>
        </p:nvSpPr>
        <p:spPr>
          <a:xfrm>
            <a:off x="1398453" y="5749801"/>
            <a:ext cx="9797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</a:p>
          <a:p>
            <a:r>
              <a:rPr lang="en-US" dirty="0">
                <a:solidFill>
                  <a:schemeClr val="bg1"/>
                </a:solidFill>
              </a:rPr>
              <a:t>(PSNR)</a:t>
            </a:r>
          </a:p>
        </p:txBody>
      </p:sp>
      <p:sp>
        <p:nvSpPr>
          <p:cNvPr id="21" name="Suorakulmio 20">
            <a:extLst>
              <a:ext uri="{FF2B5EF4-FFF2-40B4-BE49-F238E27FC236}">
                <a16:creationId xmlns:a16="http://schemas.microsoft.com/office/drawing/2014/main" id="{40FF0A82-9E6C-4267-AA28-562E5022E8A4}"/>
              </a:ext>
            </a:extLst>
          </p:cNvPr>
          <p:cNvSpPr/>
          <p:nvPr/>
        </p:nvSpPr>
        <p:spPr>
          <a:xfrm>
            <a:off x="4370253" y="5783694"/>
            <a:ext cx="954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Bilinear</a:t>
            </a:r>
          </a:p>
          <a:p>
            <a:r>
              <a:rPr lang="en-US" dirty="0">
                <a:solidFill>
                  <a:schemeClr val="bg1"/>
                </a:solidFill>
              </a:rPr>
              <a:t>(33.18)</a:t>
            </a:r>
          </a:p>
        </p:txBody>
      </p:sp>
      <p:sp>
        <p:nvSpPr>
          <p:cNvPr id="22" name="Suorakulmio 21">
            <a:extLst>
              <a:ext uri="{FF2B5EF4-FFF2-40B4-BE49-F238E27FC236}">
                <a16:creationId xmlns:a16="http://schemas.microsoft.com/office/drawing/2014/main" id="{2488F960-8F09-4818-ACB6-F10259249835}"/>
              </a:ext>
            </a:extLst>
          </p:cNvPr>
          <p:cNvSpPr/>
          <p:nvPr/>
        </p:nvSpPr>
        <p:spPr>
          <a:xfrm>
            <a:off x="7210154" y="5749801"/>
            <a:ext cx="11721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SelfExSR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(34.65)</a:t>
            </a:r>
          </a:p>
        </p:txBody>
      </p:sp>
      <p:sp>
        <p:nvSpPr>
          <p:cNvPr id="23" name="Suorakulmio 22">
            <a:extLst>
              <a:ext uri="{FF2B5EF4-FFF2-40B4-BE49-F238E27FC236}">
                <a16:creationId xmlns:a16="http://schemas.microsoft.com/office/drawing/2014/main" id="{D7A7D7E1-B991-4CFC-8984-B1EC4C375695}"/>
              </a:ext>
            </a:extLst>
          </p:cNvPr>
          <p:cNvSpPr/>
          <p:nvPr/>
        </p:nvSpPr>
        <p:spPr>
          <a:xfrm>
            <a:off x="10064580" y="5749801"/>
            <a:ext cx="10054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SRGAN</a:t>
            </a:r>
          </a:p>
          <a:p>
            <a:r>
              <a:rPr lang="en-US" dirty="0">
                <a:solidFill>
                  <a:schemeClr val="bg1"/>
                </a:solidFill>
              </a:rPr>
              <a:t>(27.91)</a:t>
            </a:r>
          </a:p>
        </p:txBody>
      </p:sp>
    </p:spTree>
    <p:extLst>
      <p:ext uri="{BB962C8B-B14F-4D97-AF65-F5344CB8AC3E}">
        <p14:creationId xmlns:p14="http://schemas.microsoft.com/office/powerpoint/2010/main" val="436059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9C6400C-DD0B-4F3C-9BA4-1263A6C09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B046C2A-5797-4B0A-B424-D3792D7E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91" y="1707296"/>
            <a:ext cx="10515600" cy="4782403"/>
          </a:xfrm>
        </p:spPr>
        <p:txBody>
          <a:bodyPr/>
          <a:lstStyle/>
          <a:p>
            <a:r>
              <a:rPr lang="en-US" dirty="0"/>
              <a:t>Performs well, considering there is no need for external data</a:t>
            </a:r>
          </a:p>
          <a:p>
            <a:r>
              <a:rPr lang="en-US" dirty="0"/>
              <a:t> Optimal at 4x scaling, lower has little effect and higher gives a “Picasso” effect</a:t>
            </a:r>
          </a:p>
          <a:p>
            <a:r>
              <a:rPr lang="en-US" dirty="0"/>
              <a:t>SRGAN has generally better IQ, but </a:t>
            </a:r>
            <a:r>
              <a:rPr lang="en-US" dirty="0" err="1"/>
              <a:t>SelfExSR</a:t>
            </a:r>
            <a:r>
              <a:rPr lang="en-US" dirty="0"/>
              <a:t> behaves better in noisy areas.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Pros:</a:t>
            </a:r>
          </a:p>
          <a:p>
            <a:r>
              <a:rPr lang="en-US" dirty="0"/>
              <a:t>No need for external data</a:t>
            </a:r>
          </a:p>
          <a:p>
            <a:r>
              <a:rPr lang="en-US" dirty="0"/>
              <a:t>Good results for a fairly simple algorithm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Cons:</a:t>
            </a:r>
          </a:p>
          <a:p>
            <a:r>
              <a:rPr lang="en-US" dirty="0"/>
              <a:t>Single image takes a long time to process</a:t>
            </a:r>
          </a:p>
          <a:p>
            <a:r>
              <a:rPr lang="en-US" dirty="0"/>
              <a:t>“Picasso effect” in noisy areas and bigger scales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F43F8263-D68C-4597-B6C4-00AC3A538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25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365635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16EDFC5-AB5A-43BC-9653-4852E0FEB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Dian numeron paikkamerkki 2">
            <a:extLst>
              <a:ext uri="{FF2B5EF4-FFF2-40B4-BE49-F238E27FC236}">
                <a16:creationId xmlns:a16="http://schemas.microsoft.com/office/drawing/2014/main" id="{2563711B-CBC6-4E4B-A352-639FF53F4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2</a:t>
            </a:fld>
            <a:endParaRPr lang="fi-FI" dirty="0"/>
          </a:p>
        </p:txBody>
      </p:sp>
      <p:pic>
        <p:nvPicPr>
          <p:cNvPr id="5" name="Kuva 4" descr="Kuva, joka sisältää kohteen näyttökuva&#10;&#10;Kuvaus luotu automaattisesti">
            <a:extLst>
              <a:ext uri="{FF2B5EF4-FFF2-40B4-BE49-F238E27FC236}">
                <a16:creationId xmlns:a16="http://schemas.microsoft.com/office/drawing/2014/main" id="{1CA620B1-D887-4966-BACD-5BFAF9B1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597" y="1557339"/>
            <a:ext cx="6518806" cy="454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AB1FB5E-DCCE-4FCA-B68A-066F068B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 review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53BF322-33DD-4920-8B2C-1BA6A39BE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91" y="1707297"/>
            <a:ext cx="5666009" cy="435133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Overviews:</a:t>
            </a:r>
          </a:p>
          <a:p>
            <a:pPr lvl="1"/>
            <a:r>
              <a:rPr lang="en-US" dirty="0"/>
              <a:t>Yang et al. (2019): Deep learning overview</a:t>
            </a:r>
          </a:p>
          <a:p>
            <a:pPr lvl="1"/>
            <a:r>
              <a:rPr lang="en-US" dirty="0"/>
              <a:t>Yang and Huang (2017): Historical overview and overview of most methods</a:t>
            </a:r>
          </a:p>
          <a:p>
            <a:pPr lvl="1"/>
            <a:r>
              <a:rPr lang="en-US" dirty="0" err="1"/>
              <a:t>Nasrollahi</a:t>
            </a:r>
            <a:r>
              <a:rPr lang="en-US" dirty="0"/>
              <a:t> and </a:t>
            </a:r>
            <a:r>
              <a:rPr lang="en-US" dirty="0" err="1"/>
              <a:t>Moeslund</a:t>
            </a:r>
            <a:r>
              <a:rPr lang="en-US" dirty="0"/>
              <a:t> (2014): Comprehensive study of all methods</a:t>
            </a:r>
          </a:p>
          <a:p>
            <a:pPr lvl="1"/>
            <a:endParaRPr lang="en-US" dirty="0"/>
          </a:p>
          <a:p>
            <a:r>
              <a:rPr lang="en-US" b="1" dirty="0"/>
              <a:t>Important papers:</a:t>
            </a:r>
          </a:p>
          <a:p>
            <a:pPr lvl="1"/>
            <a:r>
              <a:rPr lang="en-US" dirty="0" err="1"/>
              <a:t>Duchon</a:t>
            </a:r>
            <a:r>
              <a:rPr lang="en-US" dirty="0"/>
              <a:t> (1979): </a:t>
            </a:r>
            <a:r>
              <a:rPr lang="en-US" dirty="0" err="1"/>
              <a:t>Lanczos</a:t>
            </a:r>
            <a:r>
              <a:rPr lang="en-US" dirty="0"/>
              <a:t> filtering, that is commonly used in interpolation</a:t>
            </a:r>
            <a:endParaRPr lang="en-US" b="1" dirty="0"/>
          </a:p>
          <a:p>
            <a:pPr lvl="1"/>
            <a:r>
              <a:rPr lang="en-US" dirty="0"/>
              <a:t>Freeman et al. (2002): First papers on example-based SR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Yang (2010): Sparse representation based SR, dictionary learning</a:t>
            </a:r>
          </a:p>
          <a:p>
            <a:pPr lvl="1"/>
            <a:r>
              <a:rPr lang="en-US" dirty="0"/>
              <a:t>Dong et al. (2015): First really good CNN based SR</a:t>
            </a:r>
          </a:p>
          <a:p>
            <a:pPr lvl="1"/>
            <a:endParaRPr lang="en-US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B22FF9D0-59B5-45F1-9621-A2C91A4DE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3</a:t>
            </a:fld>
            <a:endParaRPr lang="fi-FI" dirty="0"/>
          </a:p>
        </p:txBody>
      </p:sp>
      <p:sp>
        <p:nvSpPr>
          <p:cNvPr id="5" name="Sisällön paikkamerkki 2">
            <a:extLst>
              <a:ext uri="{FF2B5EF4-FFF2-40B4-BE49-F238E27FC236}">
                <a16:creationId xmlns:a16="http://schemas.microsoft.com/office/drawing/2014/main" id="{38E42A6E-68A5-4CCB-8441-167B19091AA4}"/>
              </a:ext>
            </a:extLst>
          </p:cNvPr>
          <p:cNvSpPr txBox="1">
            <a:spLocks/>
          </p:cNvSpPr>
          <p:nvPr/>
        </p:nvSpPr>
        <p:spPr>
          <a:xfrm>
            <a:off x="6218962" y="1750386"/>
            <a:ext cx="56660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8950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863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5700" indent="-1285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70025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14325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Sisällön paikkamerkki 2">
            <a:extLst>
              <a:ext uri="{FF2B5EF4-FFF2-40B4-BE49-F238E27FC236}">
                <a16:creationId xmlns:a16="http://schemas.microsoft.com/office/drawing/2014/main" id="{E146331C-E3F8-4016-BAA3-14175B3837C0}"/>
              </a:ext>
            </a:extLst>
          </p:cNvPr>
          <p:cNvSpPr txBox="1">
            <a:spLocks/>
          </p:cNvSpPr>
          <p:nvPr/>
        </p:nvSpPr>
        <p:spPr>
          <a:xfrm>
            <a:off x="6218961" y="1708548"/>
            <a:ext cx="56660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8950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863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5700" indent="-1285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70025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Other internal library methods related to the paper:</a:t>
            </a:r>
          </a:p>
          <a:p>
            <a:pPr lvl="1"/>
            <a:r>
              <a:rPr lang="en-US" dirty="0"/>
              <a:t>Ebrahimi et al.(2007): Self-example inspiration from fractal-based methods</a:t>
            </a:r>
          </a:p>
          <a:p>
            <a:pPr lvl="1"/>
            <a:r>
              <a:rPr lang="en-US" dirty="0" err="1">
                <a:solidFill>
                  <a:srgbClr val="00B0F0"/>
                </a:solidFill>
              </a:rPr>
              <a:t>Glasner</a:t>
            </a:r>
            <a:r>
              <a:rPr lang="en-US" dirty="0">
                <a:solidFill>
                  <a:srgbClr val="00B0F0"/>
                </a:solidFill>
              </a:rPr>
              <a:t> et al. (2009): First examples on patch redundancy</a:t>
            </a:r>
          </a:p>
          <a:p>
            <a:pPr lvl="1"/>
            <a:r>
              <a:rPr lang="en-US" dirty="0"/>
              <a:t>Sing et al. (2015): Sub-band self-similarity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Yang et al. (2013) Local self-similar patches 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State-of the art methods:</a:t>
            </a:r>
          </a:p>
          <a:p>
            <a:pPr lvl="1"/>
            <a:r>
              <a:rPr lang="en-US" dirty="0"/>
              <a:t>Kim et al. (2016): DRCN, based on recursive convolutional networks</a:t>
            </a:r>
          </a:p>
          <a:p>
            <a:pPr lvl="1"/>
            <a:r>
              <a:rPr lang="en-US" dirty="0" err="1">
                <a:solidFill>
                  <a:srgbClr val="00B050"/>
                </a:solidFill>
              </a:rPr>
              <a:t>Ledig</a:t>
            </a:r>
            <a:r>
              <a:rPr lang="en-US" dirty="0">
                <a:solidFill>
                  <a:srgbClr val="00B050"/>
                </a:solidFill>
              </a:rPr>
              <a:t> et al. (2017): </a:t>
            </a:r>
            <a:r>
              <a:rPr lang="en-US" dirty="0" err="1">
                <a:solidFill>
                  <a:srgbClr val="00B050"/>
                </a:solidFill>
              </a:rPr>
              <a:t>SRResNet</a:t>
            </a:r>
            <a:r>
              <a:rPr lang="en-US" dirty="0">
                <a:solidFill>
                  <a:srgbClr val="00B050"/>
                </a:solidFill>
              </a:rPr>
              <a:t> / SRGAN, based on a GANs</a:t>
            </a:r>
          </a:p>
          <a:p>
            <a:pPr lvl="1"/>
            <a:r>
              <a:rPr lang="en-US" dirty="0"/>
              <a:t>Zhang et al. (2018) RDN, based on residual networks</a:t>
            </a:r>
            <a:endParaRPr lang="en-US" b="1" dirty="0"/>
          </a:p>
          <a:p>
            <a:pPr lvl="1"/>
            <a:endParaRPr lang="en-US" dirty="0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6F983E3B-C6FE-4CBE-8CDB-44384821D646}"/>
              </a:ext>
            </a:extLst>
          </p:cNvPr>
          <p:cNvSpPr/>
          <p:nvPr/>
        </p:nvSpPr>
        <p:spPr>
          <a:xfrm>
            <a:off x="941135" y="6297486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Blue: presented by others on this course </a:t>
            </a:r>
            <a:endParaRPr lang="en-US" dirty="0"/>
          </a:p>
        </p:txBody>
      </p:sp>
      <p:sp>
        <p:nvSpPr>
          <p:cNvPr id="8" name="Suorakulmio 7">
            <a:extLst>
              <a:ext uri="{FF2B5EF4-FFF2-40B4-BE49-F238E27FC236}">
                <a16:creationId xmlns:a16="http://schemas.microsoft.com/office/drawing/2014/main" id="{1EB25E7F-5871-4728-A66E-1FEF202CEB35}"/>
              </a:ext>
            </a:extLst>
          </p:cNvPr>
          <p:cNvSpPr/>
          <p:nvPr/>
        </p:nvSpPr>
        <p:spPr>
          <a:xfrm>
            <a:off x="6703330" y="6305034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Green: used as a reference in this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708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0AF2CA4-64FA-40C5-A210-CF693EB9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615" y="1840148"/>
            <a:ext cx="4349222" cy="645616"/>
          </a:xfrm>
        </p:spPr>
        <p:txBody>
          <a:bodyPr>
            <a:normAutofit/>
          </a:bodyPr>
          <a:lstStyle/>
          <a:p>
            <a:r>
              <a:rPr lang="en-US" sz="2800" dirty="0"/>
              <a:t>Problems addressed: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3254655C-AE18-4EE9-BCDB-1EB66E745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952" y="3005713"/>
            <a:ext cx="5342547" cy="3617777"/>
          </a:xfrm>
        </p:spPr>
        <p:txBody>
          <a:bodyPr>
            <a:normAutofit/>
          </a:bodyPr>
          <a:lstStyle/>
          <a:p>
            <a:r>
              <a:rPr lang="en-US" sz="2400" dirty="0"/>
              <a:t>External library based methods </a:t>
            </a:r>
            <a:r>
              <a:rPr lang="en-US" sz="2400" i="1" dirty="0"/>
              <a:t>need external images</a:t>
            </a:r>
          </a:p>
          <a:p>
            <a:endParaRPr lang="en-US" sz="2400" i="1" dirty="0"/>
          </a:p>
          <a:p>
            <a:r>
              <a:rPr lang="en-US" sz="2400" dirty="0"/>
              <a:t>Internal library based methods usually use just affine transformations when searching patches, like in </a:t>
            </a:r>
            <a:r>
              <a:rPr lang="en-US" sz="2400" dirty="0" err="1"/>
              <a:t>Glasner</a:t>
            </a:r>
            <a:r>
              <a:rPr lang="en-US" sz="2400" dirty="0"/>
              <a:t> et al. (2009) or Yang et al. (2013)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4700B674-91E0-42D7-9AC6-78608D72F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4</a:t>
            </a:fld>
            <a:endParaRPr lang="fi-FI" dirty="0"/>
          </a:p>
        </p:txBody>
      </p:sp>
      <p:sp>
        <p:nvSpPr>
          <p:cNvPr id="18" name="Sisällön paikkamerkki 2">
            <a:extLst>
              <a:ext uri="{FF2B5EF4-FFF2-40B4-BE49-F238E27FC236}">
                <a16:creationId xmlns:a16="http://schemas.microsoft.com/office/drawing/2014/main" id="{9A943B72-D419-4E7B-82E9-2ECF1A2D535D}"/>
              </a:ext>
            </a:extLst>
          </p:cNvPr>
          <p:cNvSpPr txBox="1">
            <a:spLocks/>
          </p:cNvSpPr>
          <p:nvPr/>
        </p:nvSpPr>
        <p:spPr>
          <a:xfrm>
            <a:off x="6419462" y="1949344"/>
            <a:ext cx="59894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8950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863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5700" indent="-1285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70025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9" name="Sisällön paikkamerkki 2">
            <a:extLst>
              <a:ext uri="{FF2B5EF4-FFF2-40B4-BE49-F238E27FC236}">
                <a16:creationId xmlns:a16="http://schemas.microsoft.com/office/drawing/2014/main" id="{11FBB346-5627-49A4-8C07-8DA921C2E696}"/>
              </a:ext>
            </a:extLst>
          </p:cNvPr>
          <p:cNvSpPr txBox="1">
            <a:spLocks/>
          </p:cNvSpPr>
          <p:nvPr/>
        </p:nvSpPr>
        <p:spPr>
          <a:xfrm>
            <a:off x="6296501" y="3005713"/>
            <a:ext cx="5588470" cy="36177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tabLst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88950" indent="-1746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04863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5700" indent="-12858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470025" indent="-1333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Proposed method increases the size of the internal dictionary by using more flexible transformations</a:t>
            </a:r>
          </a:p>
          <a:p>
            <a:endParaRPr lang="en-US" sz="2400" dirty="0"/>
          </a:p>
          <a:p>
            <a:r>
              <a:rPr lang="en-US" sz="2400" dirty="0"/>
              <a:t>Proposed decomposition of the patch transformation into two parts:</a:t>
            </a:r>
          </a:p>
          <a:p>
            <a:pPr lvl="1"/>
            <a:r>
              <a:rPr lang="en-US" sz="2000" dirty="0"/>
              <a:t>Perspective distortion</a:t>
            </a:r>
          </a:p>
          <a:p>
            <a:pPr lvl="1"/>
            <a:r>
              <a:rPr lang="en-US" sz="2000" dirty="0"/>
              <a:t>Affine transformation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0" name="Otsikko 1">
            <a:extLst>
              <a:ext uri="{FF2B5EF4-FFF2-40B4-BE49-F238E27FC236}">
                <a16:creationId xmlns:a16="http://schemas.microsoft.com/office/drawing/2014/main" id="{D570D922-3C9D-40A4-A501-023E95906C1B}"/>
              </a:ext>
            </a:extLst>
          </p:cNvPr>
          <p:cNvSpPr txBox="1">
            <a:spLocks/>
          </p:cNvSpPr>
          <p:nvPr/>
        </p:nvSpPr>
        <p:spPr>
          <a:xfrm>
            <a:off x="6296501" y="1840148"/>
            <a:ext cx="5277543" cy="6456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Contributions by Huang et al.</a:t>
            </a: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2964D56F-EE2B-4660-9C58-0A53B27232D4}"/>
              </a:ext>
            </a:extLst>
          </p:cNvPr>
          <p:cNvSpPr txBox="1">
            <a:spLocks/>
          </p:cNvSpPr>
          <p:nvPr/>
        </p:nvSpPr>
        <p:spPr>
          <a:xfrm>
            <a:off x="409389" y="911723"/>
            <a:ext cx="10515600" cy="6456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Research question</a:t>
            </a:r>
          </a:p>
        </p:txBody>
      </p:sp>
    </p:spTree>
    <p:extLst>
      <p:ext uri="{BB962C8B-B14F-4D97-AF65-F5344CB8AC3E}">
        <p14:creationId xmlns:p14="http://schemas.microsoft.com/office/powerpoint/2010/main" val="3462586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9046E522-A30C-45C8-8820-BAB10D22D7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5</a:t>
            </a:fld>
            <a:endParaRPr lang="fi-FI" dirty="0"/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FFA41E79-5A26-4EE8-A066-BC073792F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1279" y="883268"/>
            <a:ext cx="4009455" cy="2449733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61CB1C9B-9526-4566-B384-CC193EC09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36"/>
          <a:stretch/>
        </p:blipFill>
        <p:spPr>
          <a:xfrm>
            <a:off x="3751279" y="4120762"/>
            <a:ext cx="4009455" cy="2349490"/>
          </a:xfrm>
          <a:prstGeom prst="rect">
            <a:avLst/>
          </a:prstGeom>
        </p:spPr>
      </p:pic>
      <p:sp>
        <p:nvSpPr>
          <p:cNvPr id="7" name="Tekstiruutu 6">
            <a:extLst>
              <a:ext uri="{FF2B5EF4-FFF2-40B4-BE49-F238E27FC236}">
                <a16:creationId xmlns:a16="http://schemas.microsoft.com/office/drawing/2014/main" id="{3A4DBD24-232E-4B8D-9766-047F5D6DF212}"/>
              </a:ext>
            </a:extLst>
          </p:cNvPr>
          <p:cNvSpPr txBox="1"/>
          <p:nvPr/>
        </p:nvSpPr>
        <p:spPr>
          <a:xfrm>
            <a:off x="3702996" y="3487393"/>
            <a:ext cx="118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LR input image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C10C7582-F9F4-49B7-A508-4C001507A2B5}"/>
              </a:ext>
            </a:extLst>
          </p:cNvPr>
          <p:cNvSpPr txBox="1"/>
          <p:nvPr/>
        </p:nvSpPr>
        <p:spPr>
          <a:xfrm>
            <a:off x="5021730" y="3525000"/>
            <a:ext cx="1182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Matching error</a:t>
            </a: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550D4CF8-CD45-4EEF-A86B-1136E2A8CA9F}"/>
              </a:ext>
            </a:extLst>
          </p:cNvPr>
          <p:cNvSpPr txBox="1"/>
          <p:nvPr/>
        </p:nvSpPr>
        <p:spPr>
          <a:xfrm>
            <a:off x="6389420" y="3496049"/>
            <a:ext cx="1182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HR and LR comparison</a:t>
            </a:r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3AED25F7-38E4-4439-9FD6-896A9EC7FD13}"/>
              </a:ext>
            </a:extLst>
          </p:cNvPr>
          <p:cNvSpPr txBox="1"/>
          <p:nvPr/>
        </p:nvSpPr>
        <p:spPr>
          <a:xfrm>
            <a:off x="7760734" y="956146"/>
            <a:ext cx="10784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Only translation and scaling</a:t>
            </a:r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F93D677F-92D2-4A76-8849-4AB4D00B5691}"/>
              </a:ext>
            </a:extLst>
          </p:cNvPr>
          <p:cNvSpPr txBox="1"/>
          <p:nvPr/>
        </p:nvSpPr>
        <p:spPr>
          <a:xfrm>
            <a:off x="7760734" y="1941498"/>
            <a:ext cx="1078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AFA3ACC8-3D99-467A-8678-065061A1AA41}"/>
              </a:ext>
            </a:extLst>
          </p:cNvPr>
          <p:cNvSpPr txBox="1"/>
          <p:nvPr/>
        </p:nvSpPr>
        <p:spPr>
          <a:xfrm>
            <a:off x="7760734" y="2632447"/>
            <a:ext cx="10784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92D050"/>
                </a:solidFill>
              </a:rPr>
              <a:t>Affine transformation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7B90BDD9-0C00-4DE4-B335-E68833B55980}"/>
              </a:ext>
            </a:extLst>
          </p:cNvPr>
          <p:cNvSpPr txBox="1"/>
          <p:nvPr/>
        </p:nvSpPr>
        <p:spPr>
          <a:xfrm>
            <a:off x="7760734" y="4224639"/>
            <a:ext cx="107846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Only translation and scaling</a:t>
            </a: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721117A4-58E6-4624-89C6-E8F7FC1D58D2}"/>
              </a:ext>
            </a:extLst>
          </p:cNvPr>
          <p:cNvSpPr txBox="1"/>
          <p:nvPr/>
        </p:nvSpPr>
        <p:spPr>
          <a:xfrm>
            <a:off x="7760734" y="5209991"/>
            <a:ext cx="1078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CB08D1C7-3A42-43DA-B9F3-0D659DF64083}"/>
              </a:ext>
            </a:extLst>
          </p:cNvPr>
          <p:cNvSpPr txBox="1"/>
          <p:nvPr/>
        </p:nvSpPr>
        <p:spPr>
          <a:xfrm>
            <a:off x="7760734" y="5716441"/>
            <a:ext cx="10784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92D050"/>
                </a:solidFill>
              </a:rPr>
              <a:t>Planar perspective transformation</a:t>
            </a:r>
          </a:p>
        </p:txBody>
      </p:sp>
      <p:sp>
        <p:nvSpPr>
          <p:cNvPr id="16" name="Otsikko 1">
            <a:extLst>
              <a:ext uri="{FF2B5EF4-FFF2-40B4-BE49-F238E27FC236}">
                <a16:creationId xmlns:a16="http://schemas.microsoft.com/office/drawing/2014/main" id="{9363C416-3262-45F1-81D5-C290447E70CC}"/>
              </a:ext>
            </a:extLst>
          </p:cNvPr>
          <p:cNvSpPr txBox="1">
            <a:spLocks/>
          </p:cNvSpPr>
          <p:nvPr/>
        </p:nvSpPr>
        <p:spPr>
          <a:xfrm>
            <a:off x="542166" y="4120762"/>
            <a:ext cx="2782046" cy="23242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Only translation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92D050"/>
                </a:solidFill>
              </a:rPr>
              <a:t>Affine transformation </a:t>
            </a:r>
          </a:p>
          <a:p>
            <a:r>
              <a:rPr lang="en-US" dirty="0">
                <a:solidFill>
                  <a:srgbClr val="92D050"/>
                </a:solidFill>
              </a:rPr>
              <a:t>+ </a:t>
            </a:r>
          </a:p>
          <a:p>
            <a:r>
              <a:rPr lang="en-US" dirty="0">
                <a:solidFill>
                  <a:srgbClr val="92D050"/>
                </a:solidFill>
              </a:rPr>
              <a:t>planar perspective transformation </a:t>
            </a:r>
          </a:p>
        </p:txBody>
      </p:sp>
      <p:cxnSp>
        <p:nvCxnSpPr>
          <p:cNvPr id="18" name="Suora nuoliyhdysviiva 17">
            <a:extLst>
              <a:ext uri="{FF2B5EF4-FFF2-40B4-BE49-F238E27FC236}">
                <a16:creationId xmlns:a16="http://schemas.microsoft.com/office/drawing/2014/main" id="{2CC625A6-6E8C-43F0-8B46-9F4D44EB7BB4}"/>
              </a:ext>
            </a:extLst>
          </p:cNvPr>
          <p:cNvCxnSpPr>
            <a:cxnSpLocks/>
            <a:stCxn id="23" idx="1"/>
            <a:endCxn id="10" idx="3"/>
          </p:cNvCxnSpPr>
          <p:nvPr/>
        </p:nvCxnSpPr>
        <p:spPr>
          <a:xfrm flipH="1" flipV="1">
            <a:off x="8839200" y="1256228"/>
            <a:ext cx="1048872" cy="81703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uora nuoliyhdysviiva 18">
            <a:extLst>
              <a:ext uri="{FF2B5EF4-FFF2-40B4-BE49-F238E27FC236}">
                <a16:creationId xmlns:a16="http://schemas.microsoft.com/office/drawing/2014/main" id="{4221B501-97D3-4181-9809-1D5E1A81368C}"/>
              </a:ext>
            </a:extLst>
          </p:cNvPr>
          <p:cNvCxnSpPr>
            <a:cxnSpLocks/>
            <a:stCxn id="23" idx="1"/>
            <a:endCxn id="12" idx="3"/>
          </p:cNvCxnSpPr>
          <p:nvPr/>
        </p:nvCxnSpPr>
        <p:spPr>
          <a:xfrm flipH="1">
            <a:off x="8839200" y="2073261"/>
            <a:ext cx="1048872" cy="85926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iruutu 22">
            <a:extLst>
              <a:ext uri="{FF2B5EF4-FFF2-40B4-BE49-F238E27FC236}">
                <a16:creationId xmlns:a16="http://schemas.microsoft.com/office/drawing/2014/main" id="{4D3E2F6C-D23E-47C6-B6FD-4F6B84918820}"/>
              </a:ext>
            </a:extLst>
          </p:cNvPr>
          <p:cNvSpPr txBox="1"/>
          <p:nvPr/>
        </p:nvSpPr>
        <p:spPr>
          <a:xfrm>
            <a:off x="9888072" y="1942456"/>
            <a:ext cx="1078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Compare!</a:t>
            </a:r>
          </a:p>
        </p:txBody>
      </p:sp>
      <p:cxnSp>
        <p:nvCxnSpPr>
          <p:cNvPr id="25" name="Suora nuoliyhdysviiva 24">
            <a:extLst>
              <a:ext uri="{FF2B5EF4-FFF2-40B4-BE49-F238E27FC236}">
                <a16:creationId xmlns:a16="http://schemas.microsoft.com/office/drawing/2014/main" id="{2E711262-3EB2-4F40-8490-EF2EE6AD99D0}"/>
              </a:ext>
            </a:extLst>
          </p:cNvPr>
          <p:cNvCxnSpPr>
            <a:cxnSpLocks/>
            <a:stCxn id="27" idx="1"/>
            <a:endCxn id="13" idx="3"/>
          </p:cNvCxnSpPr>
          <p:nvPr/>
        </p:nvCxnSpPr>
        <p:spPr>
          <a:xfrm flipH="1" flipV="1">
            <a:off x="8839200" y="4524721"/>
            <a:ext cx="1066805" cy="79122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uora nuoliyhdysviiva 25">
            <a:extLst>
              <a:ext uri="{FF2B5EF4-FFF2-40B4-BE49-F238E27FC236}">
                <a16:creationId xmlns:a16="http://schemas.microsoft.com/office/drawing/2014/main" id="{CF69C7FA-605B-4836-AF7B-C12DDFA5E01D}"/>
              </a:ext>
            </a:extLst>
          </p:cNvPr>
          <p:cNvCxnSpPr>
            <a:cxnSpLocks/>
            <a:stCxn id="27" idx="1"/>
            <a:endCxn id="15" idx="3"/>
          </p:cNvCxnSpPr>
          <p:nvPr/>
        </p:nvCxnSpPr>
        <p:spPr>
          <a:xfrm flipH="1">
            <a:off x="8839200" y="5315947"/>
            <a:ext cx="1066805" cy="78521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kstiruutu 26">
            <a:extLst>
              <a:ext uri="{FF2B5EF4-FFF2-40B4-BE49-F238E27FC236}">
                <a16:creationId xmlns:a16="http://schemas.microsoft.com/office/drawing/2014/main" id="{5ABF5E5C-73F6-4639-882A-84E12792793B}"/>
              </a:ext>
            </a:extLst>
          </p:cNvPr>
          <p:cNvSpPr txBox="1"/>
          <p:nvPr/>
        </p:nvSpPr>
        <p:spPr>
          <a:xfrm>
            <a:off x="9906005" y="5185142"/>
            <a:ext cx="10784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Compare!</a:t>
            </a:r>
          </a:p>
        </p:txBody>
      </p:sp>
      <p:sp>
        <p:nvSpPr>
          <p:cNvPr id="21" name="Otsikko 1">
            <a:extLst>
              <a:ext uri="{FF2B5EF4-FFF2-40B4-BE49-F238E27FC236}">
                <a16:creationId xmlns:a16="http://schemas.microsoft.com/office/drawing/2014/main" id="{86667394-CB33-47A5-9320-555D0B3BB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99" y="993107"/>
            <a:ext cx="2932580" cy="95380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Why use complex transformations?</a:t>
            </a:r>
          </a:p>
        </p:txBody>
      </p:sp>
      <p:sp>
        <p:nvSpPr>
          <p:cNvPr id="2" name="Suorakulmio 1">
            <a:extLst>
              <a:ext uri="{FF2B5EF4-FFF2-40B4-BE49-F238E27FC236}">
                <a16:creationId xmlns:a16="http://schemas.microsoft.com/office/drawing/2014/main" id="{84FBEA0E-B643-4ADE-AF47-D7B68C03E6E9}"/>
              </a:ext>
            </a:extLst>
          </p:cNvPr>
          <p:cNvSpPr/>
          <p:nvPr/>
        </p:nvSpPr>
        <p:spPr>
          <a:xfrm>
            <a:off x="4939553" y="6494800"/>
            <a:ext cx="15408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/>
                </a:solidFill>
              </a:rPr>
              <a:t>Huang et al. (2015) 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5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5D88D2FB-04A1-463E-BCC6-8FED14B3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7589649A-D80E-415E-92AB-19585A241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91" y="1707297"/>
            <a:ext cx="5113559" cy="4351338"/>
          </a:xfrm>
        </p:spPr>
        <p:txBody>
          <a:bodyPr/>
          <a:lstStyle/>
          <a:p>
            <a:r>
              <a:rPr lang="en-US" dirty="0"/>
              <a:t>Input LR image is first low-pass filtered and downscaled</a:t>
            </a:r>
          </a:p>
          <a:p>
            <a:r>
              <a:rPr lang="en-US" dirty="0">
                <a:solidFill>
                  <a:srgbClr val="FF0000"/>
                </a:solidFill>
              </a:rPr>
              <a:t>For each target patch in the original, a source patch is selected from the downscaled image</a:t>
            </a:r>
          </a:p>
          <a:p>
            <a:r>
              <a:rPr lang="en-US" dirty="0">
                <a:solidFill>
                  <a:srgbClr val="FF0000"/>
                </a:solidFill>
              </a:rPr>
              <a:t>A transformation matrix T is estimated between the source and target patches.</a:t>
            </a:r>
          </a:p>
          <a:p>
            <a:r>
              <a:rPr lang="en-US" dirty="0">
                <a:solidFill>
                  <a:srgbClr val="00B0F0"/>
                </a:solidFill>
              </a:rPr>
              <a:t>The most similar transformed patch is extracted from the original image and pasted on the SR image</a:t>
            </a:r>
          </a:p>
          <a:p>
            <a:r>
              <a:rPr lang="en-US" dirty="0"/>
              <a:t>This is repeated and finally the image is refined by </a:t>
            </a:r>
            <a:r>
              <a:rPr lang="en-US" dirty="0" err="1"/>
              <a:t>backprojection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61DD31DE-D8C6-4881-A1E2-EB907C837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6</a:t>
            </a:fld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AED7506A-B234-4E3A-A63E-7E5CE05A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967" y="1177381"/>
            <a:ext cx="633897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13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6CDD47B-0C0F-458A-BC04-25DB1533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270E2D5A-2C42-4CFD-AD58-78D488BF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dirty="0"/>
              <a:t>Two important methods:</a:t>
            </a:r>
          </a:p>
          <a:p>
            <a:pPr marL="0" indent="0">
              <a:buNone/>
            </a:pPr>
            <a:endParaRPr lang="en-US" sz="4000" dirty="0"/>
          </a:p>
          <a:p>
            <a:pPr marL="822325" lvl="1" indent="-514350">
              <a:buFont typeface="+mj-lt"/>
              <a:buAutoNum type="arabicPeriod"/>
            </a:pPr>
            <a:r>
              <a:rPr lang="en-US" sz="3600" dirty="0" err="1"/>
              <a:t>PatchMatch</a:t>
            </a:r>
            <a:r>
              <a:rPr lang="en-US" sz="3600" dirty="0"/>
              <a:t> algorithm with modified objective function</a:t>
            </a:r>
          </a:p>
          <a:p>
            <a:pPr marL="822325" lvl="1" indent="-514350">
              <a:buFont typeface="+mj-lt"/>
              <a:buAutoNum type="arabicPeriod"/>
            </a:pPr>
            <a:r>
              <a:rPr lang="en-US" sz="3600" dirty="0"/>
              <a:t>	Plane estimation to reduce search space dimensionality</a:t>
            </a:r>
          </a:p>
          <a:p>
            <a:endParaRPr lang="en-US" dirty="0"/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CD101CB0-E8CA-47DE-9C80-CE187626BD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7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19190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E786D3D-B857-4AE8-BD88-FAA130320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estimation</a:t>
            </a:r>
          </a:p>
        </p:txBody>
      </p:sp>
      <p:sp>
        <p:nvSpPr>
          <p:cNvPr id="4" name="Dian numeron paikkamerkki 3">
            <a:extLst>
              <a:ext uri="{FF2B5EF4-FFF2-40B4-BE49-F238E27FC236}">
                <a16:creationId xmlns:a16="http://schemas.microsoft.com/office/drawing/2014/main" id="{B82E75EF-8E15-4C87-BF87-F63AD5732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i-FI"/>
              <a:t>|  </a:t>
            </a:r>
            <a:fld id="{CDC8994D-33BE-6F4B-918B-78B2D731EB1C}" type="slidenum">
              <a:rPr lang="fi-FI" smtClean="0"/>
              <a:pPr/>
              <a:t>8</a:t>
            </a:fld>
            <a:endParaRPr lang="fi-FI" dirty="0"/>
          </a:p>
        </p:txBody>
      </p:sp>
      <p:pic>
        <p:nvPicPr>
          <p:cNvPr id="6" name="Kuva 5">
            <a:extLst>
              <a:ext uri="{FF2B5EF4-FFF2-40B4-BE49-F238E27FC236}">
                <a16:creationId xmlns:a16="http://schemas.microsoft.com/office/drawing/2014/main" id="{04220DE1-EB27-4272-910C-CF57D3805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99" t="10347" r="49474" b="19024"/>
          <a:stretch/>
        </p:blipFill>
        <p:spPr>
          <a:xfrm>
            <a:off x="6267452" y="2000250"/>
            <a:ext cx="5219700" cy="3524250"/>
          </a:xfrm>
          <a:prstGeom prst="rect">
            <a:avLst/>
          </a:prstGeom>
        </p:spPr>
      </p:pic>
      <p:pic>
        <p:nvPicPr>
          <p:cNvPr id="8" name="Kuva 7" descr="Kuva, joka sisältää kohteen ulko, rakennus, kello, torni&#10;&#10;Kuvaus luotu automaattisesti">
            <a:extLst>
              <a:ext uri="{FF2B5EF4-FFF2-40B4-BE49-F238E27FC236}">
                <a16:creationId xmlns:a16="http://schemas.microsoft.com/office/drawing/2014/main" id="{4AFB390D-33A8-4D56-8B60-62DCF0E24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8" y="2000250"/>
            <a:ext cx="5286376" cy="3524250"/>
          </a:xfrm>
          <a:prstGeom prst="rect">
            <a:avLst/>
          </a:prstGeom>
        </p:spPr>
      </p:pic>
      <p:sp>
        <p:nvSpPr>
          <p:cNvPr id="9" name="Tekstiruutu 8">
            <a:extLst>
              <a:ext uri="{FF2B5EF4-FFF2-40B4-BE49-F238E27FC236}">
                <a16:creationId xmlns:a16="http://schemas.microsoft.com/office/drawing/2014/main" id="{1C3B067D-DBE5-4D94-BDA8-224E4719E7DB}"/>
              </a:ext>
            </a:extLst>
          </p:cNvPr>
          <p:cNvSpPr txBox="1"/>
          <p:nvPr/>
        </p:nvSpPr>
        <p:spPr>
          <a:xfrm>
            <a:off x="2438400" y="5644634"/>
            <a:ext cx="215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Vanishing points</a:t>
            </a:r>
          </a:p>
        </p:txBody>
      </p:sp>
      <p:sp>
        <p:nvSpPr>
          <p:cNvPr id="10" name="Suorakulmio 9">
            <a:extLst>
              <a:ext uri="{FF2B5EF4-FFF2-40B4-BE49-F238E27FC236}">
                <a16:creationId xmlns:a16="http://schemas.microsoft.com/office/drawing/2014/main" id="{C1D1F545-C9A8-4AA2-B81F-17FDB0561800}"/>
              </a:ext>
            </a:extLst>
          </p:cNvPr>
          <p:cNvSpPr/>
          <p:nvPr/>
        </p:nvSpPr>
        <p:spPr>
          <a:xfrm>
            <a:off x="7059828" y="5644634"/>
            <a:ext cx="3865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Planes in cyan, yellow and magenta</a:t>
            </a:r>
          </a:p>
        </p:txBody>
      </p:sp>
    </p:spTree>
    <p:extLst>
      <p:ext uri="{BB962C8B-B14F-4D97-AF65-F5344CB8AC3E}">
        <p14:creationId xmlns:p14="http://schemas.microsoft.com/office/powerpoint/2010/main" val="1146788237"/>
      </p:ext>
    </p:extLst>
  </p:cSld>
  <p:clrMapOvr>
    <a:masterClrMapping/>
  </p:clrMapOvr>
</p:sld>
</file>

<file path=ppt/theme/theme1.xml><?xml version="1.0" encoding="utf-8"?>
<a:theme xmlns:a="http://schemas.openxmlformats.org/drawingml/2006/main" name="TUNI Theme">
  <a:themeElements>
    <a:clrScheme name="tuni colortheme">
      <a:dk1>
        <a:srgbClr val="4E008E"/>
      </a:dk1>
      <a:lt1>
        <a:srgbClr val="FFFFFF"/>
      </a:lt1>
      <a:dk2>
        <a:srgbClr val="4E008E"/>
      </a:dk2>
      <a:lt2>
        <a:srgbClr val="E7E6E6"/>
      </a:lt2>
      <a:accent1>
        <a:srgbClr val="4E008E"/>
      </a:accent1>
      <a:accent2>
        <a:srgbClr val="8DBCE2"/>
      </a:accent2>
      <a:accent3>
        <a:srgbClr val="DF7987"/>
      </a:accent3>
      <a:accent4>
        <a:srgbClr val="C8C8C8"/>
      </a:accent4>
      <a:accent5>
        <a:srgbClr val="7DCDBE"/>
      </a:accent5>
      <a:accent6>
        <a:srgbClr val="ECECEC"/>
      </a:accent6>
      <a:hlink>
        <a:srgbClr val="008FBA"/>
      </a:hlink>
      <a:folHlink>
        <a:srgbClr val="956D8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77C49F45-5F6B-7D48-8049-232556CE0C1A}" vid="{2DBB9A9C-8075-4045-99A9-ED94320CA3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template_un</Template>
  <TotalTime>2742</TotalTime>
  <Words>1001</Words>
  <Application>Microsoft Office PowerPoint</Application>
  <PresentationFormat>Laajakuva</PresentationFormat>
  <Paragraphs>235</Paragraphs>
  <Slides>26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3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TUNI Theme</vt:lpstr>
      <vt:lpstr>Single Image Super-resolution from Transformed Self-Exemplars</vt:lpstr>
      <vt:lpstr>Introduction</vt:lpstr>
      <vt:lpstr>Introduction</vt:lpstr>
      <vt:lpstr>Literature review</vt:lpstr>
      <vt:lpstr>Problems addressed:</vt:lpstr>
      <vt:lpstr>Why use complex transformations?</vt:lpstr>
      <vt:lpstr>Overview</vt:lpstr>
      <vt:lpstr>Overview</vt:lpstr>
      <vt:lpstr>Plane estimation</vt:lpstr>
      <vt:lpstr>Nearest-neighbor-field estimation</vt:lpstr>
      <vt:lpstr>Transformation matrix</vt:lpstr>
      <vt:lpstr>Implementation</vt:lpstr>
      <vt:lpstr>Results</vt:lpstr>
      <vt:lpstr>VGA: 2x SR</vt:lpstr>
      <vt:lpstr>VGA: 2x SR</vt:lpstr>
      <vt:lpstr>HD: 2x SR</vt:lpstr>
      <vt:lpstr>VGA: 4x SR</vt:lpstr>
      <vt:lpstr>VGA: 4x SR</vt:lpstr>
      <vt:lpstr>HD: 4x SR</vt:lpstr>
      <vt:lpstr>HD: 4x SR</vt:lpstr>
      <vt:lpstr>HD: 8x SR</vt:lpstr>
      <vt:lpstr>HD: 8x SR</vt:lpstr>
      <vt:lpstr>Comparison to SRGAN</vt:lpstr>
      <vt:lpstr>Comparison to SRGAN</vt:lpstr>
      <vt:lpstr>Comparison to SRGAN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Mikko Impiö</dc:creator>
  <cp:lastModifiedBy>Mikko Impiö</cp:lastModifiedBy>
  <cp:revision>44</cp:revision>
  <dcterms:created xsi:type="dcterms:W3CDTF">2020-04-10T12:14:19Z</dcterms:created>
  <dcterms:modified xsi:type="dcterms:W3CDTF">2020-04-15T01:27:17Z</dcterms:modified>
</cp:coreProperties>
</file>